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1862-B33A-415D-BFEF-892E8FA0E7F6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D685-93A2-4D00-8A26-DDC2EACE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students to write down the phases, and tally how many cells they see in each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85-93A2-4D00-8A26-DDC2EACE96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would a </a:t>
            </a:r>
            <a:r>
              <a:rPr lang="en-US" dirty="0"/>
              <a:t>cell </a:t>
            </a:r>
            <a:r>
              <a:rPr lang="en-US" dirty="0" smtClean="0"/>
              <a:t>need </a:t>
            </a:r>
            <a:r>
              <a:rPr lang="en-US" dirty="0"/>
              <a:t>to divide?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scientific name for </a:t>
            </a:r>
            <a:r>
              <a:rPr lang="en-US" dirty="0" smtClean="0"/>
              <a:t>'cellular </a:t>
            </a:r>
            <a:r>
              <a:rPr lang="en-US" dirty="0"/>
              <a:t>division?'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the phases of the cell cycle.  Which phase do cells spend most of their time?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cancer related to cell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05" y="2318183"/>
            <a:ext cx="6869466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Begins </a:t>
            </a:r>
            <a:r>
              <a:rPr lang="en-US" sz="2400" dirty="0"/>
              <a:t>when sister chromatids reach the opposite poles of the cell</a:t>
            </a:r>
          </a:p>
          <a:p>
            <a:r>
              <a:rPr lang="en-US" sz="2400" dirty="0" smtClean="0"/>
              <a:t>Chromosomes </a:t>
            </a:r>
            <a:r>
              <a:rPr lang="en-US" sz="2400" dirty="0"/>
              <a:t>(sister chromatids begin to unwind)</a:t>
            </a:r>
          </a:p>
          <a:p>
            <a:r>
              <a:rPr lang="en-US" sz="2400" dirty="0" smtClean="0"/>
              <a:t>Spindle </a:t>
            </a:r>
            <a:r>
              <a:rPr lang="en-US" sz="2400" dirty="0"/>
              <a:t>fibers breakdown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nucleolus and nuclear envelope reappear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cell's plasma membrane begins to separate the two new </a:t>
            </a:r>
            <a:br>
              <a:rPr lang="en-US" sz="2400" dirty="0"/>
            </a:br>
            <a:r>
              <a:rPr lang="en-US" sz="2400" dirty="0"/>
              <a:t>nuclei</a:t>
            </a:r>
          </a:p>
          <a:p>
            <a:endParaRPr lang="en-US" sz="2400" dirty="0"/>
          </a:p>
        </p:txBody>
      </p:sp>
      <p:pic>
        <p:nvPicPr>
          <p:cNvPr id="10242" name="Picture 2" descr="http://f.tqn.com/y/biology/1/S/z/f/plant_telop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8" y="-211024"/>
            <a:ext cx="2502860" cy="24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hschool.com/science/biology_place/labbench/lab3/images/teloph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80" y="2512132"/>
            <a:ext cx="5245420" cy="19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chapter8notes-131115124205-phpapp01/95/chapter-8-notes-38-638.jpg?cb=1384519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5" y="1144530"/>
            <a:ext cx="6799018" cy="40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 – splitting!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25" y="1945710"/>
            <a:ext cx="5809923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cell's </a:t>
            </a:r>
            <a:r>
              <a:rPr lang="en-US" sz="2400" dirty="0" smtClean="0"/>
              <a:t>cytoplasm </a:t>
            </a:r>
            <a:r>
              <a:rPr lang="en-US" sz="2400" dirty="0"/>
              <a:t>divides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animal </a:t>
            </a:r>
            <a:r>
              <a:rPr lang="en-US" sz="2400" dirty="0" smtClean="0"/>
              <a:t>cells, </a:t>
            </a:r>
            <a:r>
              <a:rPr lang="en-US" sz="2400" dirty="0"/>
              <a:t>the membrane pinches-in </a:t>
            </a:r>
            <a:r>
              <a:rPr lang="en-US" sz="2400" dirty="0" smtClean="0"/>
              <a:t>forming at a cleavage furrow,  forming two </a:t>
            </a:r>
            <a:r>
              <a:rPr lang="en-US" sz="2400" dirty="0"/>
              <a:t>new cells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plant cell's the </a:t>
            </a:r>
            <a:r>
              <a:rPr lang="en-US" sz="2400" i="1" dirty="0"/>
              <a:t>cell plate</a:t>
            </a:r>
            <a:r>
              <a:rPr lang="en-US" sz="2400" dirty="0"/>
              <a:t> forms across the cell's </a:t>
            </a:r>
            <a:r>
              <a:rPr lang="en-US" sz="2400" dirty="0" smtClean="0"/>
              <a:t>equator, building a new cell wall</a:t>
            </a:r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/>
              <a:t>new, </a:t>
            </a:r>
            <a:r>
              <a:rPr lang="en-US" sz="2400" i="1" dirty="0"/>
              <a:t>duplicate</a:t>
            </a:r>
            <a:r>
              <a:rPr lang="en-US" sz="2400" dirty="0"/>
              <a:t> cells result</a:t>
            </a:r>
          </a:p>
          <a:p>
            <a:endParaRPr lang="en-US" sz="2400" dirty="0"/>
          </a:p>
        </p:txBody>
      </p:sp>
      <p:pic>
        <p:nvPicPr>
          <p:cNvPr id="5" name="Picture 4" descr="http://www.mtchs.org/BIO/biologyexploringlife/text/chapter9/09images/09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53" y="4585139"/>
            <a:ext cx="5583618" cy="22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66" y="1863831"/>
            <a:ext cx="10058400" cy="4050792"/>
          </a:xfrm>
        </p:spPr>
        <p:txBody>
          <a:bodyPr/>
          <a:lstStyle/>
          <a:p>
            <a:r>
              <a:rPr lang="en-US" dirty="0" smtClean="0"/>
              <a:t>Interphase</a:t>
            </a:r>
          </a:p>
          <a:p>
            <a:r>
              <a:rPr lang="en-US" dirty="0" smtClean="0"/>
              <a:t>prophase</a:t>
            </a:r>
          </a:p>
          <a:p>
            <a:r>
              <a:rPr lang="en-US" dirty="0" smtClean="0"/>
              <a:t>metaphase</a:t>
            </a:r>
          </a:p>
          <a:p>
            <a:r>
              <a:rPr lang="en-US" dirty="0" smtClean="0"/>
              <a:t>anaphase</a:t>
            </a:r>
          </a:p>
          <a:p>
            <a:r>
              <a:rPr lang="en-US" dirty="0" smtClean="0"/>
              <a:t>telophase</a:t>
            </a:r>
          </a:p>
          <a:p>
            <a:endParaRPr lang="en-US" dirty="0"/>
          </a:p>
          <a:p>
            <a:r>
              <a:rPr lang="en-US" dirty="0" smtClean="0"/>
              <a:t>Total counted:</a:t>
            </a:r>
          </a:p>
          <a:p>
            <a:endParaRPr lang="en-US" dirty="0"/>
          </a:p>
          <a:p>
            <a:r>
              <a:rPr lang="en-US" sz="2800" dirty="0" smtClean="0"/>
              <a:t>Which phase does a cell spend most of its lifetime?</a:t>
            </a:r>
          </a:p>
          <a:p>
            <a:endParaRPr lang="en-US" dirty="0"/>
          </a:p>
        </p:txBody>
      </p:sp>
      <p:pic>
        <p:nvPicPr>
          <p:cNvPr id="7170" name="Picture 2" descr="https://s-media-cache-ak0.pinimg.com/736x/37/f3/2e/37f32e8e58cd672426e517583becc9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80" y="0"/>
            <a:ext cx="6937420" cy="48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353312"/>
            <a:ext cx="9966960" cy="3035808"/>
          </a:xfrm>
        </p:spPr>
        <p:txBody>
          <a:bodyPr/>
          <a:lstStyle/>
          <a:p>
            <a:r>
              <a:rPr lang="en-US" dirty="0" smtClean="0"/>
              <a:t>The Cell Cycle and 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82652"/>
            <a:ext cx="10058400" cy="1047954"/>
          </a:xfrm>
        </p:spPr>
        <p:txBody>
          <a:bodyPr/>
          <a:lstStyle/>
          <a:p>
            <a:r>
              <a:rPr lang="en-US" dirty="0" smtClean="0"/>
              <a:t>Why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784224"/>
            <a:ext cx="10432789" cy="5706727"/>
          </a:xfrm>
        </p:spPr>
        <p:txBody>
          <a:bodyPr>
            <a:normAutofit fontScale="85000" lnSpcReduction="20000"/>
          </a:bodyPr>
          <a:lstStyle/>
          <a:p>
            <a:endParaRPr lang="en-US" sz="3400" b="1" u="sng" dirty="0"/>
          </a:p>
          <a:p>
            <a:r>
              <a:rPr lang="en-US" sz="3400" u="sng" dirty="0"/>
              <a:t> A.  Large cells are inefficient</a:t>
            </a:r>
          </a:p>
          <a:p>
            <a:r>
              <a:rPr lang="en-US" sz="3400" u="sng" dirty="0"/>
              <a:t> </a:t>
            </a:r>
            <a:r>
              <a:rPr lang="en-US" sz="3400" u="sng" dirty="0" smtClean="0"/>
              <a:t>The </a:t>
            </a:r>
            <a:r>
              <a:rPr lang="en-US" sz="3400" u="sng" dirty="0"/>
              <a:t>process of </a:t>
            </a:r>
            <a:r>
              <a:rPr lang="en-US" sz="3400" i="1" u="sng" dirty="0"/>
              <a:t>diffusion</a:t>
            </a:r>
            <a:r>
              <a:rPr lang="en-US" sz="3400" u="sng" dirty="0"/>
              <a:t> takes too long in large cells</a:t>
            </a:r>
          </a:p>
          <a:p>
            <a:r>
              <a:rPr lang="en-US" sz="3400" u="sng" dirty="0"/>
              <a:t> -</a:t>
            </a:r>
            <a:r>
              <a:rPr lang="en-US" sz="3400" i="1" u="sng" dirty="0"/>
              <a:t>Nutrients, wastes</a:t>
            </a:r>
            <a:r>
              <a:rPr lang="en-US" sz="3400" u="sng" dirty="0"/>
              <a:t> not obtained/released efficiently</a:t>
            </a:r>
          </a:p>
          <a:p>
            <a:pPr marL="0" indent="0">
              <a:buNone/>
            </a:pPr>
            <a:endParaRPr lang="en-US" sz="3400" u="sng" dirty="0"/>
          </a:p>
          <a:p>
            <a:r>
              <a:rPr lang="en-US" sz="3400" u="sng" dirty="0"/>
              <a:t> B.  DNA cannot provide enough </a:t>
            </a:r>
            <a:r>
              <a:rPr lang="en-US" sz="3400" i="1" u="sng" dirty="0"/>
              <a:t>instructions</a:t>
            </a:r>
            <a:r>
              <a:rPr lang="en-US" sz="3400" u="sng" dirty="0"/>
              <a:t> in large cells</a:t>
            </a:r>
          </a:p>
          <a:p>
            <a:endParaRPr lang="en-US" sz="3400" b="1" u="sng" dirty="0"/>
          </a:p>
          <a:p>
            <a:r>
              <a:rPr lang="en-US" sz="3400" u="sng" dirty="0"/>
              <a:t> C.  Large cells </a:t>
            </a:r>
          </a:p>
          <a:p>
            <a:r>
              <a:rPr lang="en-US" sz="3400" u="sng" dirty="0"/>
              <a:t> </a:t>
            </a:r>
            <a:r>
              <a:rPr lang="en-US" sz="3400" u="sng" dirty="0" smtClean="0"/>
              <a:t>require </a:t>
            </a:r>
            <a:r>
              <a:rPr lang="en-US" sz="3400" u="sng" dirty="0"/>
              <a:t>too much </a:t>
            </a:r>
            <a:r>
              <a:rPr lang="en-US" sz="3400" i="1" u="sng" dirty="0"/>
              <a:t>energy</a:t>
            </a:r>
            <a:r>
              <a:rPr lang="en-US" sz="3400" u="sng" dirty="0"/>
              <a:t> </a:t>
            </a:r>
          </a:p>
          <a:p>
            <a:r>
              <a:rPr lang="en-US" sz="3400" u="sng" dirty="0"/>
              <a:t> </a:t>
            </a:r>
            <a:r>
              <a:rPr lang="en-US" sz="3400" u="sng" dirty="0" smtClean="0"/>
              <a:t>build-up </a:t>
            </a:r>
            <a:r>
              <a:rPr lang="en-US" sz="3400" u="sng" dirty="0"/>
              <a:t>too much </a:t>
            </a:r>
            <a:r>
              <a:rPr lang="en-US" sz="3400" i="1" u="sng" dirty="0"/>
              <a:t>waste</a:t>
            </a:r>
          </a:p>
          <a:p>
            <a:endParaRPr lang="en-US" sz="3400" u="sng" dirty="0"/>
          </a:p>
          <a:p>
            <a:r>
              <a:rPr lang="en-US" sz="3400" u="sng" dirty="0"/>
              <a:t> </a:t>
            </a:r>
            <a:r>
              <a:rPr lang="en-US" sz="3400" u="sng" dirty="0" smtClean="0"/>
              <a:t>A </a:t>
            </a:r>
            <a:r>
              <a:rPr lang="en-US" sz="3400" i="1" u="sng" dirty="0"/>
              <a:t>cell's volume increases faster t</a:t>
            </a:r>
            <a:r>
              <a:rPr lang="en-US" sz="3400" i="1" u="sng" dirty="0" smtClean="0"/>
              <a:t>han </a:t>
            </a:r>
            <a:r>
              <a:rPr lang="en-US" sz="3400" i="1" u="sng" dirty="0"/>
              <a:t>its surface area!</a:t>
            </a:r>
          </a:p>
          <a:p>
            <a:endParaRPr lang="en-US" dirty="0"/>
          </a:p>
        </p:txBody>
      </p:sp>
      <p:pic>
        <p:nvPicPr>
          <p:cNvPr id="1028" name="Picture 4" descr="http://course1.winona.edu/kbates/bio241/images/figure-04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4" y="1429065"/>
            <a:ext cx="7997780" cy="50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2402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  The Cell Cycle</a:t>
            </a:r>
            <a:r>
              <a:rPr lang="en-US" dirty="0"/>
              <a:t>: Interphase and Cell Division (Mitosis)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10039"/>
            <a:ext cx="10058400" cy="4050792"/>
          </a:xfrm>
        </p:spPr>
        <p:txBody>
          <a:bodyPr>
            <a:no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dirty="0"/>
              <a:t>1.  </a:t>
            </a:r>
            <a:r>
              <a:rPr lang="en-US" b="1" dirty="0"/>
              <a:t>Interphase:</a:t>
            </a:r>
          </a:p>
          <a:p>
            <a:pPr marL="0" indent="0">
              <a:buNone/>
            </a:pPr>
            <a:r>
              <a:rPr lang="en-US" dirty="0"/>
              <a:t> A.  G1:  The cell grows, metabolizes, carries out normal functions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 S: DNA replication, proteins synthesized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 G2:  Organelles are replicated, to prep for division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2.   </a:t>
            </a:r>
            <a:r>
              <a:rPr lang="en-US" b="1" dirty="0"/>
              <a:t>Cell Division: (Mitosis)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 Prophase, Metaphase, Anaphase, Telophase "PMAT"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Cytokinesis (kinesis = "break")</a:t>
            </a:r>
          </a:p>
        </p:txBody>
      </p:sp>
      <p:pic>
        <p:nvPicPr>
          <p:cNvPr id="2050" name="Picture 2" descr="https://www.quia.com/files/quia/users/lmcgee/mitosis/Interphase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79" y="163581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.tqn.com/y/biology/1/S/v/f/plant_inter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36" y="3889796"/>
            <a:ext cx="3528685" cy="28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zo.utexas.edu/faculty/sjasper/images/12.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377185"/>
            <a:ext cx="762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71403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Prophase</a:t>
            </a:r>
            <a:r>
              <a:rPr lang="en-US" sz="2800" b="1" dirty="0"/>
              <a:t>:</a:t>
            </a:r>
            <a:r>
              <a:rPr lang="en-US" sz="2800" dirty="0"/>
              <a:t>  20+ Minutes</a:t>
            </a:r>
          </a:p>
          <a:p>
            <a:r>
              <a:rPr lang="en-US" sz="2800" dirty="0" smtClean="0"/>
              <a:t>First </a:t>
            </a:r>
            <a:r>
              <a:rPr lang="en-US" sz="2800" dirty="0"/>
              <a:t>and longest phase </a:t>
            </a:r>
            <a:endParaRPr lang="en-US" sz="2800" dirty="0" smtClean="0"/>
          </a:p>
          <a:p>
            <a:r>
              <a:rPr lang="en-US" sz="2800" dirty="0" smtClean="0"/>
              <a:t>Chromatin coils into chromosomes</a:t>
            </a:r>
          </a:p>
          <a:p>
            <a:r>
              <a:rPr lang="en-US" sz="2800" dirty="0" smtClean="0"/>
              <a:t>Nucleolus &amp; Nuclear </a:t>
            </a:r>
            <a:r>
              <a:rPr lang="en-US" sz="2800" dirty="0"/>
              <a:t>Membrane </a:t>
            </a:r>
            <a:r>
              <a:rPr lang="en-US" sz="2800" dirty="0" smtClean="0"/>
              <a:t>begins </a:t>
            </a:r>
            <a:r>
              <a:rPr lang="en-US" sz="2800" dirty="0"/>
              <a:t>to </a:t>
            </a:r>
            <a:r>
              <a:rPr lang="en-US" sz="2800" dirty="0" smtClean="0"/>
              <a:t>disappear</a:t>
            </a:r>
          </a:p>
          <a:p>
            <a:r>
              <a:rPr lang="en-US" sz="2800" dirty="0" smtClean="0"/>
              <a:t>Centrioles </a:t>
            </a:r>
            <a:r>
              <a:rPr lang="en-US" sz="2800" dirty="0"/>
              <a:t>begin to migrate to opposite ends of the </a:t>
            </a:r>
            <a:r>
              <a:rPr lang="en-US" sz="2800" dirty="0" smtClean="0"/>
              <a:t>cell</a:t>
            </a:r>
            <a:endParaRPr lang="en-US" sz="2800" b="1" dirty="0"/>
          </a:p>
          <a:p>
            <a:r>
              <a:rPr lang="en-US" sz="2800" dirty="0" smtClean="0"/>
              <a:t>Spindle </a:t>
            </a:r>
            <a:r>
              <a:rPr lang="en-US" sz="2800" dirty="0"/>
              <a:t>fibers/apparatus begins to form</a:t>
            </a:r>
          </a:p>
          <a:p>
            <a:pPr marL="514350" indent="-514350">
              <a:buFont typeface="+mj-lt"/>
              <a:buAutoNum type="arabicPeriod"/>
            </a:pPr>
            <a:endParaRPr lang="en-US" sz="2800" u="sng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62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 minute…chromosomes?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61375"/>
            <a:ext cx="10058400" cy="4510825"/>
          </a:xfrm>
        </p:spPr>
        <p:txBody>
          <a:bodyPr/>
          <a:lstStyle/>
          <a:p>
            <a:r>
              <a:rPr lang="en-US" sz="2400" b="1" dirty="0" smtClean="0"/>
              <a:t>What is a </a:t>
            </a:r>
            <a:r>
              <a:rPr lang="en-US" sz="2400" b="1" dirty="0" smtClean="0"/>
              <a:t>chromosome and sister chromatid?</a:t>
            </a:r>
            <a:endParaRPr lang="en-US" sz="2400" b="1" dirty="0" smtClean="0"/>
          </a:p>
          <a:p>
            <a:r>
              <a:rPr lang="en-US" sz="2400" dirty="0" smtClean="0"/>
              <a:t>Each vertical </a:t>
            </a:r>
            <a:r>
              <a:rPr lang="en-US" sz="2400" dirty="0"/>
              <a:t>side is </a:t>
            </a:r>
            <a:r>
              <a:rPr lang="en-US" sz="2400" dirty="0" smtClean="0"/>
              <a:t>a replication of </a:t>
            </a:r>
            <a:r>
              <a:rPr lang="en-US" sz="2400" dirty="0"/>
              <a:t>the original DNA connected by the </a:t>
            </a:r>
            <a:r>
              <a:rPr lang="en-US" sz="2400" i="1" dirty="0" smtClean="0"/>
              <a:t>centromere</a:t>
            </a:r>
            <a:r>
              <a:rPr lang="en-US" sz="2400" dirty="0"/>
              <a:t>.  </a:t>
            </a:r>
          </a:p>
          <a:p>
            <a:r>
              <a:rPr lang="en-US" sz="2400" dirty="0"/>
              <a:t>Each half is called a </a:t>
            </a:r>
            <a:r>
              <a:rPr lang="en-US" sz="2400" i="1" dirty="0"/>
              <a:t>sister chromatid</a:t>
            </a:r>
            <a:r>
              <a:rPr lang="en-US" sz="2400" dirty="0"/>
              <a:t>.  </a:t>
            </a:r>
          </a:p>
          <a:p>
            <a:r>
              <a:rPr lang="en-US" sz="2400" dirty="0"/>
              <a:t>The entire structure is called a </a:t>
            </a:r>
            <a:r>
              <a:rPr lang="en-US" sz="2400" i="1" dirty="0"/>
              <a:t>chromosome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  <p:pic>
        <p:nvPicPr>
          <p:cNvPr id="4098" name="Picture 2" descr="http://www.macroevolution.net/images/300x396xsister-chromatids-275px.jpg.pagespeed.ic.kicY8TEq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77" y="3119664"/>
            <a:ext cx="26098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2121408"/>
            <a:ext cx="6346952" cy="4050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Sister </a:t>
            </a:r>
            <a:r>
              <a:rPr lang="en-US" sz="2800" dirty="0"/>
              <a:t>chromatids attach </a:t>
            </a:r>
            <a:r>
              <a:rPr lang="en-US" sz="2800" dirty="0" smtClean="0"/>
              <a:t>to </a:t>
            </a:r>
            <a:r>
              <a:rPr lang="en-US" sz="2800" dirty="0"/>
              <a:t>spindle fibers in </a:t>
            </a:r>
            <a:r>
              <a:rPr lang="en-US" sz="2800" dirty="0" smtClean="0"/>
              <a:t>preparation </a:t>
            </a:r>
            <a:r>
              <a:rPr lang="en-US" sz="2800" dirty="0"/>
              <a:t>of being </a:t>
            </a:r>
            <a:r>
              <a:rPr lang="en-US" sz="2800" dirty="0" smtClean="0"/>
              <a:t>separated</a:t>
            </a:r>
            <a:endParaRPr lang="en-US" sz="2800" b="1" dirty="0"/>
          </a:p>
          <a:p>
            <a:r>
              <a:rPr lang="en-US" sz="2800" dirty="0" smtClean="0"/>
              <a:t>Chromosomes </a:t>
            </a:r>
            <a:r>
              <a:rPr lang="en-US" sz="2800" dirty="0"/>
              <a:t>line up on the </a:t>
            </a:r>
            <a:r>
              <a:rPr lang="en-US" sz="2800" i="1" dirty="0"/>
              <a:t>equator</a:t>
            </a:r>
            <a:r>
              <a:rPr lang="en-US" sz="2800" dirty="0"/>
              <a:t> (</a:t>
            </a:r>
            <a:r>
              <a:rPr lang="en-US" sz="2800" u="sng" dirty="0"/>
              <a:t>middle</a:t>
            </a:r>
            <a:r>
              <a:rPr lang="en-US" sz="2800" dirty="0"/>
              <a:t>) of the spindle/ </a:t>
            </a:r>
            <a:r>
              <a:rPr lang="en-US" sz="2800" dirty="0" smtClean="0"/>
              <a:t>cell</a:t>
            </a:r>
            <a:endParaRPr lang="en-US" sz="2800" b="1" dirty="0"/>
          </a:p>
          <a:p>
            <a:r>
              <a:rPr lang="en-US" sz="2800" dirty="0" smtClean="0"/>
              <a:t>Each </a:t>
            </a:r>
            <a:r>
              <a:rPr lang="en-US" sz="2800" dirty="0"/>
              <a:t>chromatid is attached to a </a:t>
            </a:r>
            <a:r>
              <a:rPr lang="en-US" sz="2800" dirty="0" smtClean="0"/>
              <a:t>separate </a:t>
            </a:r>
            <a:r>
              <a:rPr lang="en-US" sz="2800" dirty="0"/>
              <a:t>spindle fiber by its </a:t>
            </a:r>
            <a:r>
              <a:rPr lang="en-US" sz="2800" i="1" dirty="0" smtClean="0"/>
              <a:t>centromere</a:t>
            </a:r>
            <a:endParaRPr lang="en-US" sz="2800" i="1" dirty="0"/>
          </a:p>
          <a:p>
            <a:endParaRPr lang="en-US" sz="2400" dirty="0"/>
          </a:p>
        </p:txBody>
      </p:sp>
      <p:pic>
        <p:nvPicPr>
          <p:cNvPr id="9218" name="Picture 2" descr="https://classconnection.s3.amazonaws.com/879/flashcards/2845879/png/aspinfle13618934128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12" y="2845358"/>
            <a:ext cx="3217836" cy="33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.tqn.com/y/biology/1/S/x/f/plant_meta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44" y="276519"/>
            <a:ext cx="2312901" cy="22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885466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Centromeres </a:t>
            </a:r>
            <a:r>
              <a:rPr lang="en-US" sz="2400" dirty="0"/>
              <a:t>split apart</a:t>
            </a:r>
          </a:p>
          <a:p>
            <a:endParaRPr lang="en-US" sz="2400" b="1" dirty="0"/>
          </a:p>
          <a:p>
            <a:r>
              <a:rPr lang="en-US" sz="2400" dirty="0" smtClean="0"/>
              <a:t>Sister </a:t>
            </a:r>
            <a:r>
              <a:rPr lang="en-US" sz="2400" dirty="0"/>
              <a:t>chromatids separate as the spindle fibers contract and </a:t>
            </a:r>
            <a:br>
              <a:rPr lang="en-US" sz="2400" dirty="0"/>
            </a:br>
            <a:r>
              <a:rPr lang="en-US" sz="2400" dirty="0"/>
              <a:t>breakdown</a:t>
            </a:r>
          </a:p>
          <a:p>
            <a:endParaRPr lang="en-US" sz="2400" b="1" dirty="0"/>
          </a:p>
          <a:p>
            <a:r>
              <a:rPr lang="en-US" sz="2400" dirty="0" smtClean="0"/>
              <a:t>Sister </a:t>
            </a:r>
            <a:r>
              <a:rPr lang="en-US" sz="2400" dirty="0"/>
              <a:t>chromatids begin to migrate to the </a:t>
            </a:r>
            <a:r>
              <a:rPr lang="en-US" sz="2400" dirty="0" smtClean="0"/>
              <a:t>poles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194" name="Picture 2" descr="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61793"/>
            <a:ext cx="5029200" cy="22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.tqn.com/y/biology/1/S/y/f/plant_ana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56" y="2624935"/>
            <a:ext cx="2919009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519</TotalTime>
  <Words>329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Rockwell</vt:lpstr>
      <vt:lpstr>Rockwell Condensed</vt:lpstr>
      <vt:lpstr>Wingdings</vt:lpstr>
      <vt:lpstr>Wood Type</vt:lpstr>
      <vt:lpstr>Try these questions</vt:lpstr>
      <vt:lpstr>The Cell Cycle and Mitosis</vt:lpstr>
      <vt:lpstr>Why do cells divide?</vt:lpstr>
      <vt:lpstr>II.  The Cell Cycle: Interphase and Cell Division (Mitosis) </vt:lpstr>
      <vt:lpstr>PowerPoint Presentation</vt:lpstr>
      <vt:lpstr>Phases</vt:lpstr>
      <vt:lpstr>Wait a minute…chromosomes?</vt:lpstr>
      <vt:lpstr>metaphase</vt:lpstr>
      <vt:lpstr>Anaphase</vt:lpstr>
      <vt:lpstr>telophase</vt:lpstr>
      <vt:lpstr>Cytokinesis – splitting!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 and Mitosis</dc:title>
  <dc:creator>Schuette, Fiona</dc:creator>
  <cp:lastModifiedBy>Schuette, Fiona</cp:lastModifiedBy>
  <cp:revision>13</cp:revision>
  <dcterms:created xsi:type="dcterms:W3CDTF">2016-03-14T18:19:48Z</dcterms:created>
  <dcterms:modified xsi:type="dcterms:W3CDTF">2017-02-15T18:24:07Z</dcterms:modified>
</cp:coreProperties>
</file>