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21" r:id="rId2"/>
  </p:sldMasterIdLst>
  <p:notesMasterIdLst>
    <p:notesMasterId r:id="rId39"/>
  </p:notesMasterIdLst>
  <p:sldIdLst>
    <p:sldId id="256" r:id="rId3"/>
    <p:sldId id="296" r:id="rId4"/>
    <p:sldId id="297" r:id="rId5"/>
    <p:sldId id="257" r:id="rId6"/>
    <p:sldId id="282" r:id="rId7"/>
    <p:sldId id="259" r:id="rId8"/>
    <p:sldId id="260" r:id="rId9"/>
    <p:sldId id="258" r:id="rId10"/>
    <p:sldId id="283" r:id="rId11"/>
    <p:sldId id="284" r:id="rId12"/>
    <p:sldId id="262" r:id="rId13"/>
    <p:sldId id="263" r:id="rId14"/>
    <p:sldId id="285" r:id="rId15"/>
    <p:sldId id="265" r:id="rId16"/>
    <p:sldId id="266" r:id="rId17"/>
    <p:sldId id="267" r:id="rId18"/>
    <p:sldId id="286" r:id="rId19"/>
    <p:sldId id="268" r:id="rId20"/>
    <p:sldId id="287" r:id="rId21"/>
    <p:sldId id="279" r:id="rId22"/>
    <p:sldId id="288" r:id="rId23"/>
    <p:sldId id="290" r:id="rId24"/>
    <p:sldId id="269" r:id="rId25"/>
    <p:sldId id="271" r:id="rId26"/>
    <p:sldId id="280" r:id="rId27"/>
    <p:sldId id="281" r:id="rId28"/>
    <p:sldId id="291" r:id="rId29"/>
    <p:sldId id="292" r:id="rId30"/>
    <p:sldId id="273" r:id="rId31"/>
    <p:sldId id="293" r:id="rId32"/>
    <p:sldId id="274" r:id="rId33"/>
    <p:sldId id="277" r:id="rId34"/>
    <p:sldId id="276" r:id="rId35"/>
    <p:sldId id="294" r:id="rId36"/>
    <p:sldId id="295" r:id="rId37"/>
    <p:sldId id="298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80" autoAdjust="0"/>
  </p:normalViewPr>
  <p:slideViewPr>
    <p:cSldViewPr>
      <p:cViewPr>
        <p:scale>
          <a:sx n="50" d="100"/>
          <a:sy n="50" d="100"/>
        </p:scale>
        <p:origin x="-1956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3-10-16T17:37:41.72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2B391CD-EBCB-4005-9034-8578A4B32C3F}" emma:medium="tactile" emma:mode="ink">
          <msink:context xmlns:msink="http://schemas.microsoft.com/ink/2010/main" type="writingRegion" rotatedBoundingBox="-1809,10968 -1578,10968 -1578,11083 -1809,11083"/>
        </emma:interpretation>
      </emma:emma>
    </inkml:annotationXML>
    <inkml:traceGroup>
      <inkml:annotationXML>
        <emma:emma xmlns:emma="http://www.w3.org/2003/04/emma" version="1.0">
          <emma:interpretation id="{FFC577EA-FD85-423E-9123-E9EF372174F3}" emma:medium="tactile" emma:mode="ink">
            <msink:context xmlns:msink="http://schemas.microsoft.com/ink/2010/main" type="paragraph" rotatedBoundingBox="-1809,10968 -1578,10968 -1578,11083 -1809,110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8D13AF-2AC3-43FE-AAF6-9411F4295B1E}" emma:medium="tactile" emma:mode="ink">
              <msink:context xmlns:msink="http://schemas.microsoft.com/ink/2010/main" type="line" rotatedBoundingBox="-1809,10968 -1578,10968 -1578,11083 -1809,11083"/>
            </emma:interpretation>
          </emma:emma>
        </inkml:annotationXML>
        <inkml:traceGroup>
          <inkml:annotationXML>
            <emma:emma xmlns:emma="http://www.w3.org/2003/04/emma" version="1.0">
              <emma:interpretation id="{0DB3F04C-06FA-4285-8A0D-4B569D028B51}" emma:medium="tactile" emma:mode="ink">
                <msink:context xmlns:msink="http://schemas.microsoft.com/ink/2010/main" type="inkWord" rotatedBoundingBox="-1809,10968 -1578,10968 -1578,11083 -1809,11083"/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it</emma:literal>
                </emma:interpretation>
                <emma:interpretation id="interp2" emma:lang="en-US" emma:confidence="0">
                  <emma:literal>&amp;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37 104 512,'0'0'0,"0"0"0,-38 0 0,38 0 0,0 0 0,0 0 0,0-40 0,38 40 0,-38 0 0,39-37 0,-1 37 0,1 0 0,-39 0 0,38 0 0,-38 0 0,0 0 0,0 0 0,0 0 0,39 0 0,-39 0 0,-39-38 0,39 76 0,0-76 0,0 76 0,0-38 0,0 0 0,0 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5F97F0C-161B-4AEC-9F89-D512399FC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7037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97F0C-161B-4AEC-9F89-D512399FCA4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693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23F1A0-568B-4DFD-A49F-03F03F73A4C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Can for single bonds, double bonds and triple bonds</a:t>
            </a:r>
          </a:p>
          <a:p>
            <a:pPr eaLnBrk="1" hangingPunct="1"/>
            <a:r>
              <a:rPr lang="en-US" altLang="en-US" smtClean="0"/>
              <a:t>Rings often written without C- understood there is a C there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Copyright © The McGraw-Hill Companies,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97F0C-161B-4AEC-9F89-D512399FCA4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063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97F0C-161B-4AEC-9F89-D512399FCA4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176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3563FAD-C1D4-401A-B596-0C5790982730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97F0C-161B-4AEC-9F89-D512399FCA40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201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777604-14FB-412D-B48D-96E3E2E99D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4F89D-CBB6-461F-8B45-12D9C70B1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09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522B2-B62C-4552-86CA-C6B9CE516C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699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0" y="190500"/>
            <a:ext cx="7010400" cy="582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C35DE-B776-4EB6-ABC8-5B1D7EB1C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434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03411-73F2-487E-BC9F-45AD4CC52C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75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815E4-C49F-0C42-96AD-90AEC374D111}" type="datetime1">
              <a:rPr lang="en-US" smtClean="0"/>
              <a:pPr>
                <a:defRPr/>
              </a:pPr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44F25-774B-6E4D-A7F4-EBEDED5A44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01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83203-0A17-5544-865F-E25D263088F0}" type="datetime1">
              <a:rPr lang="en-US" smtClean="0"/>
              <a:pPr>
                <a:defRPr/>
              </a:pPr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80D09-6303-7746-940D-6B5A6B2869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06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88E0B-F217-824A-A22E-FFC04FF706F3}" type="datetime1">
              <a:rPr lang="en-US" smtClean="0"/>
              <a:pPr>
                <a:defRPr/>
              </a:pPr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2CDA4-4D5E-3E4F-A043-3E2B10FCA0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03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AB8D7-D6A0-3C49-A18B-2D736E246783}" type="datetime1">
              <a:rPr lang="en-US" smtClean="0"/>
              <a:pPr>
                <a:defRPr/>
              </a:pPr>
              <a:t>9/22/2015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F972C-92D2-144B-A63B-E72ECFBDCE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62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18089-037C-9C4B-837C-B635A0EEB2D7}" type="datetime1">
              <a:rPr lang="en-US" smtClean="0"/>
              <a:pPr>
                <a:defRPr/>
              </a:pPr>
              <a:t>9/22/2015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F94D-6B9D-654A-A2A3-7447A804BD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62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43001-FF02-7B42-B726-19F5EAF036CF}" type="datetime1">
              <a:rPr lang="en-US" smtClean="0"/>
              <a:pPr>
                <a:defRPr/>
              </a:pPr>
              <a:t>9/22/2015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7D124-1742-3047-A986-01DA933606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6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23A39-EF64-48D2-BAC6-1E03172273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203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5A897-313B-164E-98A5-0E3654307ECE}" type="datetime1">
              <a:rPr lang="en-US" smtClean="0"/>
              <a:pPr>
                <a:defRPr/>
              </a:pPr>
              <a:t>9/22/2015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8D4A4-FF3A-9D4C-975D-B1B24F91AF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44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420DE-F4AA-E24D-87D9-44F380F2F883}" type="datetime1">
              <a:rPr lang="en-US" smtClean="0"/>
              <a:pPr>
                <a:defRPr/>
              </a:pPr>
              <a:t>9/22/2015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9C6C3-81AA-9A49-95BB-1CE757A60B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26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A7872-8213-1541-8D81-2DC571BF7ABB}" type="datetime1">
              <a:rPr lang="en-US" smtClean="0"/>
              <a:pPr>
                <a:defRPr/>
              </a:pPr>
              <a:t>9/22/2015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AFE0C-DA07-E940-A39C-25ED65DCCB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21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1C74E-7D1E-8340-A5CA-8FA6EA4707EC}" type="datetime1">
              <a:rPr lang="en-US" smtClean="0"/>
              <a:pPr>
                <a:defRPr/>
              </a:pPr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6DCA2-A0D8-EA4D-8F39-BEBA9B2192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56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A5FCD-C2AE-1D4B-9D13-3E0A5BA486DE}" type="datetime1">
              <a:rPr lang="en-US" smtClean="0"/>
              <a:pPr>
                <a:defRPr/>
              </a:pPr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CD332-A459-C14A-AC09-7D367AAE51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8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3312A-33E9-42CE-B24C-E9F7D15325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09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9BB66-C63D-4EE6-B1D8-6A150C560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18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6CECC-B307-4552-B741-4BC1C1759F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95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BE258-EA5C-414F-BC2E-9D84C12A75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41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D0FF9-A715-41D8-8371-663412A21C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6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D0C5B-FA28-46BB-8F40-009C7E392C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4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AA141-D2C2-4DE7-94BC-1F9F9666E0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90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fld id="{146717BA-1004-41B3-A52F-882B6A9EAF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eaLnBrk="1" hangingPunct="1">
              <a:defRPr/>
            </a:pPr>
            <a:fld id="{FA49315F-200B-1E40-B3FB-B386155B64F4}" type="datetime1">
              <a:rPr lang="en-US" smtClean="0">
                <a:ea typeface="ＭＳ Ｐゴシック" charset="0"/>
              </a:rPr>
              <a:pPr defTabSz="457200" eaLnBrk="1" hangingPunct="1">
                <a:defRPr/>
              </a:pPr>
              <a:t>9/22/2015</a:t>
            </a:fld>
            <a:endParaRPr lang="en-US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457200"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eaLnBrk="1" hangingPunct="1">
              <a:defRPr/>
            </a:pPr>
            <a:fld id="{103EF246-DB2D-7D41-83C9-86237C1A3DA2}" type="slidenum">
              <a:rPr lang="en-US" smtClean="0">
                <a:ea typeface="ＭＳ Ｐゴシック" charset="0"/>
              </a:rPr>
              <a:pPr defTabSz="457200" eaLnBrk="1" hangingPunct="1"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060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43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Gill Sans"/>
          <a:ea typeface="ＭＳ Ｐゴシック" pitchFamily="-110" charset="-128"/>
          <a:cs typeface="Gill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7" descr="polym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7092"/>
            <a:ext cx="5257800" cy="32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2895600"/>
            <a:ext cx="6716713" cy="2362200"/>
          </a:xfrm>
        </p:spPr>
        <p:txBody>
          <a:bodyPr/>
          <a:lstStyle/>
          <a:p>
            <a:pPr eaLnBrk="1" hangingPunct="1"/>
            <a:r>
              <a:rPr lang="en-US" altLang="en-US" b="1" i="1" smtClean="0"/>
              <a:t>Giant Molecules of Living Matter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33600" y="685800"/>
            <a:ext cx="6400800" cy="1828800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Macromolecules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: </a:t>
            </a: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304800" y="6400800"/>
            <a:ext cx="441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 i="1"/>
              <a:t>Image Source:</a:t>
            </a:r>
            <a:r>
              <a:rPr lang="en-US" altLang="en-US" sz="1200"/>
              <a:t> http://polymers.case.edu/images/polymers.jpg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Dehydration And Hydrolysis</a:t>
            </a:r>
            <a:br>
              <a:rPr lang="en-US" dirty="0" smtClean="0"/>
            </a:br>
            <a:r>
              <a:rPr lang="en-US" dirty="0" smtClean="0"/>
              <a:t>OPPOSITES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upload.wikimedia.org/wikipedia/commons/a/af/213_Dehydration_Synthesis_and_Hydrolysis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" y="1905000"/>
            <a:ext cx="909884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723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543800" cy="1527175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Major groups of organic compounds found in living things</a:t>
            </a:r>
            <a:r>
              <a:rPr lang="en-US" altLang="en-US" sz="3600" smtClean="0"/>
              <a:t/>
            </a:r>
            <a:br>
              <a:rPr lang="en-US" altLang="en-US" sz="3600" smtClean="0"/>
            </a:br>
            <a:endParaRPr lang="en-US" altLang="en-US" sz="36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 smtClean="0"/>
              <a:t>Carbohydrates</a:t>
            </a:r>
          </a:p>
          <a:p>
            <a:pPr eaLnBrk="1" hangingPunct="1"/>
            <a:r>
              <a:rPr lang="en-US" altLang="en-US" sz="3800" dirty="0" smtClean="0"/>
              <a:t>Lipids</a:t>
            </a:r>
          </a:p>
          <a:p>
            <a:pPr eaLnBrk="1" hangingPunct="1"/>
            <a:r>
              <a:rPr lang="en-US" altLang="en-US" sz="3800" dirty="0" smtClean="0"/>
              <a:t>Proteins</a:t>
            </a:r>
          </a:p>
          <a:p>
            <a:pPr eaLnBrk="1" hangingPunct="1"/>
            <a:r>
              <a:rPr lang="en-US" altLang="en-US" sz="3800" dirty="0" smtClean="0"/>
              <a:t>Nucleic acids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85800" y="6477000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Stop for the supersize video!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Carbohydrates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7391400" cy="457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Main source of energy for living things</a:t>
            </a:r>
          </a:p>
          <a:p>
            <a:pPr eaLnBrk="1" hangingPunct="1"/>
            <a:r>
              <a:rPr lang="en-US" altLang="en-US" dirty="0" smtClean="0"/>
              <a:t>Structural support for plants and some animals</a:t>
            </a:r>
          </a:p>
          <a:p>
            <a:pPr eaLnBrk="1" hangingPunct="1"/>
            <a:r>
              <a:rPr lang="en-US" altLang="en-US" dirty="0" smtClean="0"/>
              <a:t>Made up of C, H , O atoms</a:t>
            </a:r>
          </a:p>
          <a:p>
            <a:pPr lvl="1" eaLnBrk="1" hangingPunct="1"/>
            <a:r>
              <a:rPr lang="en-US" altLang="en-US" dirty="0" smtClean="0"/>
              <a:t>Usually in a 1:2:1 ratio</a:t>
            </a:r>
          </a:p>
          <a:p>
            <a:pPr eaLnBrk="1" hangingPunct="1"/>
            <a:r>
              <a:rPr lang="en-US" altLang="en-US" dirty="0" smtClean="0"/>
              <a:t>Simple Sugars: Monosaccharides </a:t>
            </a:r>
          </a:p>
          <a:p>
            <a:pPr eaLnBrk="1" hangingPunct="1"/>
            <a:r>
              <a:rPr lang="en-US" altLang="en-US" dirty="0" smtClean="0"/>
              <a:t>Double Sugars: Disaccharides</a:t>
            </a:r>
          </a:p>
          <a:p>
            <a:pPr eaLnBrk="1" hangingPunct="1"/>
            <a:r>
              <a:rPr lang="en-US" altLang="en-US" dirty="0" smtClean="0"/>
              <a:t>Polysaccharides: carbohydrate polymers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1489869" y="715963"/>
            <a:ext cx="7487444" cy="8905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Gill Sans" charset="0"/>
                <a:ea typeface="ＭＳ Ｐゴシック" charset="0"/>
              </a:rPr>
              <a:t>Carbohydrates are built from sugars (monosaccharides)</a:t>
            </a:r>
            <a:br>
              <a:rPr lang="en-US" dirty="0">
                <a:latin typeface="Gill Sans" charset="0"/>
                <a:ea typeface="ＭＳ Ｐゴシック" charset="0"/>
              </a:rPr>
            </a:br>
            <a:endParaRPr lang="en-US" b="0" dirty="0">
              <a:latin typeface="Gill Sans" charset="0"/>
              <a:ea typeface="ＭＳ Ｐゴシック" charset="0"/>
            </a:endParaRPr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6375"/>
            <a:ext cx="267493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4860925" y="1606550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192338"/>
            <a:ext cx="42370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6394450" y="2481263"/>
            <a:ext cx="191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u="sng"/>
              <a:t>Mono</a:t>
            </a:r>
            <a:r>
              <a:rPr lang="en-US" sz="1800"/>
              <a:t>saccharide</a:t>
            </a:r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6429375" y="3349625"/>
            <a:ext cx="151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u="sng"/>
              <a:t>Di</a:t>
            </a:r>
            <a:r>
              <a:rPr lang="en-US" sz="1800"/>
              <a:t>saccharide</a:t>
            </a:r>
          </a:p>
        </p:txBody>
      </p: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6429375" y="5035550"/>
            <a:ext cx="2405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u="sng"/>
              <a:t>Complex </a:t>
            </a:r>
            <a:r>
              <a:rPr lang="en-US" sz="1800"/>
              <a:t>saccharide</a:t>
            </a:r>
          </a:p>
        </p:txBody>
      </p:sp>
    </p:spTree>
    <p:extLst>
      <p:ext uri="{BB962C8B-B14F-4D97-AF65-F5344CB8AC3E}">
        <p14:creationId xmlns:p14="http://schemas.microsoft.com/office/powerpoint/2010/main" val="30603199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Monosaccharides</a:t>
            </a:r>
            <a:br>
              <a:rPr lang="en-US" altLang="en-US" b="1" smtClean="0"/>
            </a:br>
            <a:r>
              <a:rPr lang="en-US" altLang="en-US" sz="3200" b="1" smtClean="0"/>
              <a:t>Carbohydrate monomers</a:t>
            </a:r>
            <a:endParaRPr lang="en-US" altLang="en-US" b="1" smtClean="0"/>
          </a:p>
        </p:txBody>
      </p:sp>
      <p:pic>
        <p:nvPicPr>
          <p:cNvPr id="1126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135832"/>
            <a:ext cx="6617131" cy="3883968"/>
          </a:xfrm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838200" y="6240463"/>
            <a:ext cx="3505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Campbell  Figure 3.4B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674167"/>
            <a:ext cx="6809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Glucose – produced by plants by photosynthesis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477000" y="3099137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Isomers: Same chemical formula different structure and properties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" y="1371600"/>
            <a:ext cx="9601200" cy="5334000"/>
          </a:xfrm>
        </p:spPr>
      </p:pic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010400" cy="1527175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Disaccharides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800" dirty="0" smtClean="0"/>
              <a:t>Two monomers bonded together</a:t>
            </a:r>
            <a:endParaRPr lang="en-US" altLang="en-US" dirty="0" smtClean="0"/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0" y="6491288"/>
            <a:ext cx="3505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Campbell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488661"/>
            <a:ext cx="7010400" cy="1527175"/>
          </a:xfrm>
        </p:spPr>
        <p:txBody>
          <a:bodyPr/>
          <a:lstStyle/>
          <a:p>
            <a:pPr eaLnBrk="1" hangingPunct="1"/>
            <a:r>
              <a:rPr lang="en-US" altLang="en-US" sz="3800" b="1" i="1" dirty="0" smtClean="0"/>
              <a:t>Most Common Disaccharide:</a:t>
            </a:r>
            <a:br>
              <a:rPr lang="en-US" altLang="en-US" sz="3800" b="1" i="1" dirty="0" smtClean="0"/>
            </a:br>
            <a:r>
              <a:rPr lang="en-US" altLang="en-US" b="1" dirty="0" smtClean="0"/>
              <a:t>SUCROSE </a:t>
            </a:r>
            <a:br>
              <a:rPr lang="en-US" altLang="en-US" b="1" dirty="0" smtClean="0"/>
            </a:br>
            <a:r>
              <a:rPr lang="en-US" altLang="en-US" sz="3200" b="1" dirty="0" smtClean="0">
                <a:solidFill>
                  <a:schemeClr val="bg2"/>
                </a:solidFill>
              </a:rPr>
              <a:t>Table Sugar   </a:t>
            </a:r>
            <a:r>
              <a:rPr lang="en-US" altLang="en-US" sz="2800" b="1" dirty="0" smtClean="0">
                <a:solidFill>
                  <a:schemeClr val="bg2"/>
                </a:solidFill>
              </a:rPr>
              <a:t>Glucose + Fructose</a:t>
            </a:r>
            <a:br>
              <a:rPr lang="en-US" altLang="en-US" sz="2800" b="1" dirty="0" smtClean="0">
                <a:solidFill>
                  <a:schemeClr val="bg2"/>
                </a:solidFill>
              </a:rPr>
            </a:br>
            <a:r>
              <a:rPr lang="en-US" altLang="en-US" sz="2800" b="1" dirty="0">
                <a:solidFill>
                  <a:schemeClr val="bg2"/>
                </a:solidFill>
              </a:rPr>
              <a:t/>
            </a:r>
            <a:br>
              <a:rPr lang="en-US" altLang="en-US" sz="2800" b="1" dirty="0">
                <a:solidFill>
                  <a:schemeClr val="bg2"/>
                </a:solidFill>
              </a:rPr>
            </a:br>
            <a:endParaRPr lang="en-US" altLang="en-US" sz="2800" b="1" dirty="0" smtClean="0">
              <a:solidFill>
                <a:schemeClr val="bg2"/>
              </a:solidFill>
            </a:endParaRP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876800" cy="30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47244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5334000" y="57150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Campbell  Table &amp; Figure 3.6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1168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Simple carbohydrates:</a:t>
            </a:r>
            <a:br>
              <a:rPr lang="en-US">
                <a:latin typeface="Gill Sans" charset="0"/>
                <a:ea typeface="ＭＳ Ｐゴシック" charset="0"/>
              </a:rPr>
            </a:br>
            <a:r>
              <a:rPr lang="en-US">
                <a:latin typeface="Gill Sans" charset="0"/>
                <a:ea typeface="ＭＳ Ｐゴシック" charset="0"/>
              </a:rPr>
              <a:t>Mono- and Disaccharides</a:t>
            </a:r>
            <a:r>
              <a:rPr lang="en-US" sz="4400" b="0"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rPr>
              <a:t/>
            </a:r>
            <a:br>
              <a:rPr lang="en-US" sz="4400" b="0"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rPr>
            </a:br>
            <a:endParaRPr lang="en-US">
              <a:latin typeface="Gill Sans" charset="0"/>
              <a:ea typeface="ＭＳ Ｐゴシック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92413"/>
            <a:ext cx="7759700" cy="35655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charset="0"/>
              <a:buNone/>
              <a:tabLst>
                <a:tab pos="139700" algn="l"/>
                <a:tab pos="457200" algn="l"/>
              </a:tabLst>
              <a:defRPr/>
            </a:pPr>
            <a:r>
              <a:rPr lang="en-US" b="1" u="sng" dirty="0" smtClean="0"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Mono</a:t>
            </a:r>
            <a:r>
              <a:rPr lang="en-US" b="1" dirty="0" smtClean="0"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saccharides</a:t>
            </a:r>
          </a:p>
          <a:p>
            <a:pPr marL="0" indent="0">
              <a:buFont typeface="Arial" charset="0"/>
              <a:buNone/>
              <a:tabLst>
                <a:tab pos="139700" algn="l"/>
                <a:tab pos="457200" algn="l"/>
              </a:tabLst>
              <a:defRPr/>
            </a:pPr>
            <a:endParaRPr lang="en-US" b="1" dirty="0">
              <a:latin typeface="+mj-lt"/>
              <a:ea typeface="ＭＳ Ｐゴシック" charset="0"/>
              <a:cs typeface="Times New Roman Bold" charset="0"/>
              <a:sym typeface="Times New Roman Bold" charset="0"/>
            </a:endParaRPr>
          </a:p>
          <a:p>
            <a:pPr marL="0" indent="0">
              <a:buFont typeface="Arial" charset="0"/>
              <a:buNone/>
              <a:tabLst>
                <a:tab pos="139700" algn="l"/>
                <a:tab pos="457200" algn="l"/>
              </a:tabLst>
              <a:defRPr/>
            </a:pPr>
            <a:endParaRPr lang="en-US" b="1" dirty="0" smtClean="0">
              <a:latin typeface="+mj-lt"/>
              <a:ea typeface="ＭＳ Ｐゴシック" charset="0"/>
              <a:cs typeface="Times New Roman Bold" charset="0"/>
              <a:sym typeface="Times New Roman Bold" charset="0"/>
            </a:endParaRPr>
          </a:p>
          <a:p>
            <a:pPr marL="0" indent="0">
              <a:spcBef>
                <a:spcPts val="1300"/>
              </a:spcBef>
              <a:buFont typeface="Arial" charset="0"/>
              <a:buNone/>
              <a:tabLst>
                <a:tab pos="139700" algn="l"/>
                <a:tab pos="457200" algn="l"/>
              </a:tabLst>
              <a:defRPr/>
            </a:pPr>
            <a:r>
              <a:rPr lang="en-US" b="1" u="sng" dirty="0" smtClean="0"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Di</a:t>
            </a:r>
            <a:r>
              <a:rPr lang="en-US" b="1" dirty="0" smtClean="0"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saccharides</a:t>
            </a:r>
            <a:r>
              <a:rPr lang="en-US" b="1" dirty="0" smtClean="0"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rPr>
              <a:t> </a:t>
            </a:r>
            <a:endParaRPr lang="en-US" b="1" dirty="0">
              <a:latin typeface="Times New Roman Bold" charset="0"/>
              <a:ea typeface="ヒラギノ明朝 ProN W6" charset="0"/>
              <a:cs typeface="ヒラギノ明朝 ProN W6" charset="0"/>
              <a:sym typeface="Times New Roman Bold" charset="0"/>
            </a:endParaRPr>
          </a:p>
        </p:txBody>
      </p:sp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100263"/>
            <a:ext cx="1739900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7367588" y="2355850"/>
            <a:ext cx="15700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Glucose</a:t>
            </a:r>
          </a:p>
          <a:p>
            <a:pPr eaLnBrk="1" hangingPunct="1"/>
            <a:r>
              <a:rPr lang="en-US"/>
              <a:t>Fructose</a:t>
            </a:r>
          </a:p>
          <a:p>
            <a:pPr eaLnBrk="1" hangingPunct="1"/>
            <a:r>
              <a:rPr lang="en-US"/>
              <a:t>Galactose</a:t>
            </a:r>
          </a:p>
        </p:txBody>
      </p:sp>
      <p:pic>
        <p:nvPicPr>
          <p:cNvPr id="2355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4289425"/>
            <a:ext cx="2611437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13"/>
          <p:cNvSpPr txBox="1">
            <a:spLocks noChangeArrowheads="1"/>
          </p:cNvSpPr>
          <p:nvPr/>
        </p:nvSpPr>
        <p:spPr bwMode="auto">
          <a:xfrm>
            <a:off x="7372350" y="4679950"/>
            <a:ext cx="13147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Sucrose</a:t>
            </a:r>
          </a:p>
          <a:p>
            <a:pPr eaLnBrk="1" hangingPunct="1"/>
            <a:r>
              <a:rPr lang="en-US" dirty="0" smtClean="0"/>
              <a:t>Maltose</a:t>
            </a:r>
            <a:endParaRPr lang="en-US" dirty="0"/>
          </a:p>
          <a:p>
            <a:pPr eaLnBrk="1" hangingPunct="1"/>
            <a:r>
              <a:rPr lang="en-US" dirty="0"/>
              <a:t>Lactose</a:t>
            </a:r>
          </a:p>
        </p:txBody>
      </p:sp>
    </p:spTree>
    <p:extLst>
      <p:ext uri="{BB962C8B-B14F-4D97-AF65-F5344CB8AC3E}">
        <p14:creationId xmlns:p14="http://schemas.microsoft.com/office/powerpoint/2010/main" val="9453519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228600"/>
            <a:ext cx="8839200" cy="6248400"/>
          </a:xfrm>
        </p:spPr>
      </p:pic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457200" y="6248400"/>
            <a:ext cx="241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Campbell  Figure 3.7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7162800" cy="1168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Gill Sans" charset="0"/>
                <a:ea typeface="ＭＳ Ｐゴシック" charset="0"/>
              </a:rPr>
              <a:t>Complex carbohydrates</a:t>
            </a:r>
            <a:r>
              <a:rPr lang="en-US" dirty="0">
                <a:latin typeface="Gill Sans" charset="0"/>
                <a:ea typeface="ＭＳ Ｐゴシック" charset="0"/>
              </a:rPr>
              <a:t>:</a:t>
            </a:r>
            <a:br>
              <a:rPr lang="en-US" dirty="0">
                <a:latin typeface="Gill Sans" charset="0"/>
                <a:ea typeface="ＭＳ Ｐゴシック" charset="0"/>
              </a:rPr>
            </a:br>
            <a:r>
              <a:rPr lang="en-US" dirty="0" smtClean="0">
                <a:latin typeface="Gill Sans" charset="0"/>
                <a:ea typeface="ＭＳ Ｐゴシック" charset="0"/>
              </a:rPr>
              <a:t>Polysaccharides</a:t>
            </a:r>
            <a:r>
              <a:rPr lang="en-US" sz="4400" b="0" dirty="0"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rPr>
              <a:t/>
            </a:r>
            <a:br>
              <a:rPr lang="en-US" sz="4400" b="0" dirty="0"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rPr>
            </a:br>
            <a:endParaRPr lang="en-US" dirty="0">
              <a:latin typeface="Gill Sans" charset="0"/>
              <a:ea typeface="ＭＳ Ｐゴシック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3855" y="3570609"/>
            <a:ext cx="7759700" cy="35655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charset="0"/>
              <a:buNone/>
              <a:tabLst>
                <a:tab pos="139700" algn="l"/>
                <a:tab pos="457200" algn="l"/>
              </a:tabLst>
              <a:defRPr/>
            </a:pPr>
            <a:r>
              <a:rPr lang="en-US" b="1" u="sng" dirty="0" smtClean="0">
                <a:latin typeface="+mj-lt"/>
                <a:ea typeface="ＭＳ Ｐゴシック" charset="0"/>
                <a:cs typeface="Times New Roman Bold" charset="0"/>
                <a:sym typeface="Times New Roman Bold" charset="0"/>
              </a:rPr>
              <a:t>Polysaccharides</a:t>
            </a:r>
            <a:endParaRPr lang="en-US" b="1" dirty="0" smtClean="0">
              <a:latin typeface="+mj-lt"/>
              <a:ea typeface="ＭＳ Ｐゴシック" charset="0"/>
              <a:cs typeface="Times New Roman Bold" charset="0"/>
              <a:sym typeface="Times New Roman Bold" charset="0"/>
            </a:endParaRPr>
          </a:p>
          <a:p>
            <a:pPr marL="0" indent="0">
              <a:buFont typeface="Arial" charset="0"/>
              <a:buNone/>
              <a:tabLst>
                <a:tab pos="139700" algn="l"/>
                <a:tab pos="457200" algn="l"/>
              </a:tabLst>
              <a:defRPr/>
            </a:pPr>
            <a:endParaRPr lang="en-US" b="1" dirty="0">
              <a:latin typeface="+mj-lt"/>
              <a:ea typeface="ＭＳ Ｐゴシック" charset="0"/>
              <a:cs typeface="Times New Roman Bold" charset="0"/>
              <a:sym typeface="Times New Roman Bold" charset="0"/>
            </a:endParaRPr>
          </a:p>
          <a:p>
            <a:pPr marL="0" indent="0">
              <a:buFont typeface="Arial" charset="0"/>
              <a:buNone/>
              <a:tabLst>
                <a:tab pos="139700" algn="l"/>
                <a:tab pos="457200" algn="l"/>
              </a:tabLst>
              <a:defRPr/>
            </a:pPr>
            <a:endParaRPr lang="en-US" b="1" dirty="0" smtClean="0">
              <a:latin typeface="+mj-lt"/>
              <a:ea typeface="ＭＳ Ｐゴシック" charset="0"/>
              <a:cs typeface="Times New Roman Bold" charset="0"/>
              <a:sym typeface="Times New Roman Bold" charset="0"/>
            </a:endParaRPr>
          </a:p>
        </p:txBody>
      </p:sp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7239000" y="3598317"/>
            <a:ext cx="14863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Starch</a:t>
            </a:r>
          </a:p>
          <a:p>
            <a:pPr eaLnBrk="1" hangingPunct="1"/>
            <a:r>
              <a:rPr lang="en-US" dirty="0" smtClean="0"/>
              <a:t>Glycogen</a:t>
            </a:r>
          </a:p>
          <a:p>
            <a:pPr eaLnBrk="1" hangingPunct="1"/>
            <a:r>
              <a:rPr lang="en-US" dirty="0" smtClean="0"/>
              <a:t>Cellulose</a:t>
            </a:r>
            <a:endParaRPr lang="en-US" dirty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93406"/>
            <a:ext cx="36163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3519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Atoms – </a:t>
            </a:r>
            <a:r>
              <a:rPr lang="en-US" sz="3200" dirty="0" smtClean="0"/>
              <a:t>The basic unit of matter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4800600" cy="4114800"/>
          </a:xfrm>
        </p:spPr>
        <p:txBody>
          <a:bodyPr/>
          <a:lstStyle/>
          <a:p>
            <a:r>
              <a:rPr lang="en-US" dirty="0" smtClean="0"/>
              <a:t>Subatomic Particles:</a:t>
            </a:r>
          </a:p>
          <a:p>
            <a:pPr lvl="1"/>
            <a:r>
              <a:rPr lang="en-US" dirty="0" smtClean="0"/>
              <a:t>Electrons</a:t>
            </a:r>
          </a:p>
          <a:p>
            <a:pPr lvl="1"/>
            <a:r>
              <a:rPr lang="en-US" dirty="0" smtClean="0"/>
              <a:t>Protons </a:t>
            </a:r>
          </a:p>
          <a:p>
            <a:pPr lvl="1"/>
            <a:r>
              <a:rPr lang="en-US" dirty="0" smtClean="0"/>
              <a:t>Neutrons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Valence electrons</a:t>
            </a:r>
          </a:p>
          <a:p>
            <a:pPr lvl="1"/>
            <a:r>
              <a:rPr lang="en-US" dirty="0" smtClean="0"/>
              <a:t>Available for the use of bonding (to establish stable molecules)</a:t>
            </a:r>
            <a:endParaRPr lang="en-US" dirty="0"/>
          </a:p>
        </p:txBody>
      </p:sp>
      <p:pic>
        <p:nvPicPr>
          <p:cNvPr id="1026" name="Picture 2" descr="http://www.jeremyneo.com/wp-content/uploads/2012/04/at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474" y="1657350"/>
            <a:ext cx="5087526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788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Lipids:</a:t>
            </a:r>
            <a:r>
              <a:rPr lang="en-US" altLang="en-US" b="1" smtClean="0"/>
              <a:t> Fats, Oils &amp; Waxes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Large and varied group</a:t>
            </a:r>
          </a:p>
          <a:p>
            <a:pPr eaLnBrk="1" hangingPunct="1"/>
            <a:r>
              <a:rPr lang="en-US" altLang="en-US" smtClean="0"/>
              <a:t>Made up of mostly C &amp; H atoms</a:t>
            </a:r>
          </a:p>
          <a:p>
            <a:pPr eaLnBrk="1" hangingPunct="1"/>
            <a:r>
              <a:rPr lang="en-US" altLang="en-US" smtClean="0"/>
              <a:t>Uses: </a:t>
            </a:r>
          </a:p>
          <a:p>
            <a:pPr lvl="1" eaLnBrk="1" hangingPunct="1"/>
            <a:r>
              <a:rPr lang="en-US" altLang="en-US" smtClean="0"/>
              <a:t>Energy Storage</a:t>
            </a:r>
          </a:p>
          <a:p>
            <a:pPr lvl="1" eaLnBrk="1" hangingPunct="1"/>
            <a:r>
              <a:rPr lang="en-US" altLang="en-US" smtClean="0"/>
              <a:t>Waterproofing</a:t>
            </a:r>
          </a:p>
          <a:p>
            <a:pPr lvl="1" eaLnBrk="1" hangingPunct="1"/>
            <a:r>
              <a:rPr lang="en-US" altLang="en-US" smtClean="0"/>
              <a:t>Structure</a:t>
            </a:r>
          </a:p>
          <a:p>
            <a:pPr lvl="1" eaLnBrk="1" hangingPunct="1"/>
            <a:r>
              <a:rPr lang="en-US" altLang="en-US" smtClean="0"/>
              <a:t>Hormones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6600"/>
            <a:ext cx="3810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28600" y="6400800"/>
            <a:ext cx="426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/>
              <a:t>Campbell Figure 3.8A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1600200" y="269875"/>
            <a:ext cx="7377113" cy="890588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Gill Sans" charset="0"/>
                <a:ea typeface="ＭＳ Ｐゴシック" charset="0"/>
              </a:rPr>
              <a:t>Lipids are built from triglycerides</a:t>
            </a:r>
            <a:endParaRPr lang="en-US" b="0" dirty="0">
              <a:latin typeface="Gill Sans" charset="0"/>
              <a:ea typeface="ＭＳ Ｐゴシック" charset="0"/>
            </a:endParaRPr>
          </a:p>
        </p:txBody>
      </p:sp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4860925" y="1606550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pic>
        <p:nvPicPr>
          <p:cNvPr id="29699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92350"/>
            <a:ext cx="2687637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40250" y="2292350"/>
            <a:ext cx="21764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latin typeface="+mj-lt"/>
              </a:rPr>
              <a:t>Triglyceride</a:t>
            </a:r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3708400" y="3152775"/>
            <a:ext cx="3897313" cy="1519238"/>
            <a:chOff x="152400" y="1416124"/>
            <a:chExt cx="3897739" cy="1518325"/>
          </a:xfrm>
        </p:grpSpPr>
        <p:sp>
          <p:nvSpPr>
            <p:cNvPr id="18" name="Rectangle 17"/>
            <p:cNvSpPr/>
            <p:nvPr/>
          </p:nvSpPr>
          <p:spPr>
            <a:xfrm>
              <a:off x="627115" y="1416124"/>
              <a:ext cx="2533927" cy="322069"/>
            </a:xfrm>
            <a:prstGeom prst="rect">
              <a:avLst/>
            </a:prstGeom>
            <a:gradFill rotWithShape="1">
              <a:gsLst>
                <a:gs pos="0">
                  <a:srgbClr val="9BBB59">
                    <a:tint val="100000"/>
                    <a:shade val="100000"/>
                    <a:satMod val="130000"/>
                  </a:srgbClr>
                </a:gs>
                <a:gs pos="100000">
                  <a:srgbClr val="9BBB5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Fatty Acid 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7115" y="1993627"/>
              <a:ext cx="3423024" cy="322069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Fatty Acid 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2992" y="2553678"/>
              <a:ext cx="3305536" cy="380771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100000"/>
                    <a:shade val="100000"/>
                    <a:satMod val="130000"/>
                  </a:srgbClr>
                </a:gs>
                <a:gs pos="100000">
                  <a:srgbClr val="F7964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Fatty Acid 3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2400" y="1416124"/>
              <a:ext cx="458788" cy="1518325"/>
            </a:xfrm>
            <a:prstGeom prst="rect">
              <a:avLst/>
            </a:prstGeom>
            <a:gradFill rotWithShape="1">
              <a:gsLst>
                <a:gs pos="0">
                  <a:srgbClr val="4BACC6">
                    <a:tint val="100000"/>
                    <a:shade val="100000"/>
                    <a:satMod val="130000"/>
                  </a:srgbClr>
                </a:gs>
                <a:gs pos="100000">
                  <a:srgbClr val="4BACC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vert27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Glycero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3596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269875"/>
            <a:ext cx="8824913" cy="890588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Gill Sans" charset="0"/>
                <a:ea typeface="ＭＳ Ｐゴシック" charset="0"/>
              </a:rPr>
              <a:t>Fatty acids can be saturated or unsaturated</a:t>
            </a:r>
            <a:endParaRPr lang="en-US" b="0">
              <a:latin typeface="Gill Sans" charset="0"/>
              <a:ea typeface="ＭＳ Ｐゴシック" charset="0"/>
            </a:endParaRPr>
          </a:p>
        </p:txBody>
      </p:sp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4860925" y="1606550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5576888" y="2141538"/>
            <a:ext cx="3270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1800" b="1">
                <a:solidFill>
                  <a:prstClr val="black"/>
                </a:solidFill>
              </a:rPr>
              <a:t>Saturated fatty acids are always solid</a:t>
            </a:r>
          </a:p>
        </p:txBody>
      </p:sp>
      <p:sp>
        <p:nvSpPr>
          <p:cNvPr id="31748" name="TextBox 9"/>
          <p:cNvSpPr txBox="1">
            <a:spLocks noChangeArrowheads="1"/>
          </p:cNvSpPr>
          <p:nvPr/>
        </p:nvSpPr>
        <p:spPr bwMode="auto">
          <a:xfrm>
            <a:off x="5430838" y="4052888"/>
            <a:ext cx="3533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1800" b="1">
                <a:solidFill>
                  <a:prstClr val="black"/>
                </a:solidFill>
              </a:rPr>
              <a:t>Unsaturated fatty acids can be</a:t>
            </a:r>
          </a:p>
          <a:p>
            <a:pPr defTabSz="457200" eaLnBrk="1" hangingPunct="1"/>
            <a:r>
              <a:rPr lang="en-US" sz="1800" b="1">
                <a:solidFill>
                  <a:prstClr val="black"/>
                </a:solidFill>
              </a:rPr>
              <a:t>solid or liquid</a:t>
            </a:r>
          </a:p>
        </p:txBody>
      </p:sp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765175" y="2235200"/>
            <a:ext cx="3186113" cy="346075"/>
            <a:chOff x="152400" y="1957582"/>
            <a:chExt cx="3185278" cy="346432"/>
          </a:xfrm>
        </p:grpSpPr>
        <p:sp>
          <p:nvSpPr>
            <p:cNvPr id="2" name="Rectangle 1"/>
            <p:cNvSpPr/>
            <p:nvPr/>
          </p:nvSpPr>
          <p:spPr>
            <a:xfrm>
              <a:off x="152400" y="1957582"/>
              <a:ext cx="372965" cy="346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5829" y="1957582"/>
              <a:ext cx="372965" cy="346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5451" y="1957582"/>
              <a:ext cx="372964" cy="346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14118" y="1957582"/>
              <a:ext cx="372965" cy="346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88657" y="1957582"/>
              <a:ext cx="372964" cy="346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461608" y="1957582"/>
              <a:ext cx="372964" cy="346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964713" y="1957582"/>
              <a:ext cx="372965" cy="3464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Minus 4"/>
            <p:cNvSpPr/>
            <p:nvPr/>
          </p:nvSpPr>
          <p:spPr>
            <a:xfrm>
              <a:off x="525365" y="2124442"/>
              <a:ext cx="85703" cy="46084"/>
            </a:xfrm>
            <a:prstGeom prst="mathMinus">
              <a:avLst/>
            </a:prstGeom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Minus 19"/>
            <p:cNvSpPr/>
            <p:nvPr/>
          </p:nvSpPr>
          <p:spPr>
            <a:xfrm>
              <a:off x="969749" y="2124442"/>
              <a:ext cx="85703" cy="46084"/>
            </a:xfrm>
            <a:prstGeom prst="mathMinus">
              <a:avLst/>
            </a:prstGeom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Minus 20"/>
            <p:cNvSpPr/>
            <p:nvPr/>
          </p:nvSpPr>
          <p:spPr>
            <a:xfrm>
              <a:off x="1407784" y="2124442"/>
              <a:ext cx="85703" cy="46084"/>
            </a:xfrm>
            <a:prstGeom prst="mathMinus">
              <a:avLst/>
            </a:prstGeom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Minus 21"/>
            <p:cNvSpPr/>
            <p:nvPr/>
          </p:nvSpPr>
          <p:spPr>
            <a:xfrm>
              <a:off x="1866451" y="2124442"/>
              <a:ext cx="85703" cy="46084"/>
            </a:xfrm>
            <a:prstGeom prst="mathMinus">
              <a:avLst/>
            </a:prstGeom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Minus 22"/>
            <p:cNvSpPr/>
            <p:nvPr/>
          </p:nvSpPr>
          <p:spPr>
            <a:xfrm>
              <a:off x="2363208" y="2124442"/>
              <a:ext cx="85703" cy="46084"/>
            </a:xfrm>
            <a:prstGeom prst="mathMinus">
              <a:avLst/>
            </a:prstGeom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Minus 23"/>
            <p:cNvSpPr/>
            <p:nvPr/>
          </p:nvSpPr>
          <p:spPr>
            <a:xfrm>
              <a:off x="2866314" y="2124442"/>
              <a:ext cx="85703" cy="46084"/>
            </a:xfrm>
            <a:prstGeom prst="mathMinus">
              <a:avLst/>
            </a:prstGeom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1750" name="Group 15"/>
          <p:cNvGrpSpPr>
            <a:grpSpLocks/>
          </p:cNvGrpSpPr>
          <p:nvPr/>
        </p:nvGrpSpPr>
        <p:grpSpPr bwMode="auto">
          <a:xfrm>
            <a:off x="801688" y="4022725"/>
            <a:ext cx="3184525" cy="346075"/>
            <a:chOff x="801132" y="3818065"/>
            <a:chExt cx="3185278" cy="346432"/>
          </a:xfrm>
        </p:grpSpPr>
        <p:grpSp>
          <p:nvGrpSpPr>
            <p:cNvPr id="31765" name="Group 25"/>
            <p:cNvGrpSpPr>
              <a:grpSpLocks/>
            </p:cNvGrpSpPr>
            <p:nvPr/>
          </p:nvGrpSpPr>
          <p:grpSpPr bwMode="auto">
            <a:xfrm>
              <a:off x="801132" y="3818065"/>
              <a:ext cx="3185278" cy="346432"/>
              <a:chOff x="152400" y="1957582"/>
              <a:chExt cx="3185278" cy="34643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52400" y="1957582"/>
                <a:ext cx="373150" cy="3464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16060" y="1957582"/>
                <a:ext cx="373150" cy="3464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055901" y="1957582"/>
                <a:ext cx="373151" cy="3464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514797" y="1957582"/>
                <a:ext cx="373150" cy="3464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987984" y="1957582"/>
                <a:ext cx="373150" cy="3464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461171" y="1957582"/>
                <a:ext cx="373150" cy="3464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964527" y="1957582"/>
                <a:ext cx="373151" cy="3464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Minus 33"/>
              <p:cNvSpPr/>
              <p:nvPr/>
            </p:nvSpPr>
            <p:spPr>
              <a:xfrm>
                <a:off x="525550" y="2124442"/>
                <a:ext cx="85745" cy="46084"/>
              </a:xfrm>
              <a:prstGeom prst="mathMinus">
                <a:avLst/>
              </a:prstGeom>
              <a:ln w="571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Minus 34"/>
              <p:cNvSpPr/>
              <p:nvPr/>
            </p:nvSpPr>
            <p:spPr>
              <a:xfrm>
                <a:off x="970155" y="2124442"/>
                <a:ext cx="85745" cy="46084"/>
              </a:xfrm>
              <a:prstGeom prst="mathMinus">
                <a:avLst/>
              </a:prstGeom>
              <a:ln w="571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Minus 35"/>
              <p:cNvSpPr/>
              <p:nvPr/>
            </p:nvSpPr>
            <p:spPr>
              <a:xfrm>
                <a:off x="1408409" y="2124442"/>
                <a:ext cx="85745" cy="46084"/>
              </a:xfrm>
              <a:prstGeom prst="mathMinus">
                <a:avLst/>
              </a:prstGeom>
              <a:ln w="571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Minus 37"/>
              <p:cNvSpPr/>
              <p:nvPr/>
            </p:nvSpPr>
            <p:spPr>
              <a:xfrm>
                <a:off x="2362723" y="2124442"/>
                <a:ext cx="85745" cy="46084"/>
              </a:xfrm>
              <a:prstGeom prst="mathMinus">
                <a:avLst/>
              </a:prstGeom>
              <a:ln w="571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Minus 38"/>
              <p:cNvSpPr/>
              <p:nvPr/>
            </p:nvSpPr>
            <p:spPr>
              <a:xfrm>
                <a:off x="2866079" y="2124442"/>
                <a:ext cx="85745" cy="46084"/>
              </a:xfrm>
              <a:prstGeom prst="mathMinus">
                <a:avLst/>
              </a:prstGeom>
              <a:ln w="571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eaLnBrk="1" hangingPunct="1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" name="Equal 7"/>
            <p:cNvSpPr/>
            <p:nvPr/>
          </p:nvSpPr>
          <p:spPr>
            <a:xfrm>
              <a:off x="2479516" y="3927716"/>
              <a:ext cx="157200" cy="177983"/>
            </a:xfrm>
            <a:prstGeom prst="mathEqual">
              <a:avLst/>
            </a:prstGeom>
            <a:solidFill>
              <a:srgbClr val="FF008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751" name="Group 16"/>
          <p:cNvGrpSpPr>
            <a:grpSpLocks/>
          </p:cNvGrpSpPr>
          <p:nvPr/>
        </p:nvGrpSpPr>
        <p:grpSpPr bwMode="auto">
          <a:xfrm>
            <a:off x="701675" y="4953000"/>
            <a:ext cx="3178175" cy="509588"/>
            <a:chOff x="702151" y="4953093"/>
            <a:chExt cx="3177411" cy="509840"/>
          </a:xfrm>
        </p:grpSpPr>
        <p:sp>
          <p:nvSpPr>
            <p:cNvPr id="46" name="Rectangle 45"/>
            <p:cNvSpPr/>
            <p:nvPr/>
          </p:nvSpPr>
          <p:spPr>
            <a:xfrm>
              <a:off x="702151" y="5116687"/>
              <a:ext cx="372973" cy="34624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165590" y="5116687"/>
              <a:ext cx="372973" cy="34624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605222" y="5116687"/>
              <a:ext cx="372972" cy="34624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63899" y="5116687"/>
              <a:ext cx="372973" cy="34624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538447" y="4953093"/>
              <a:ext cx="372972" cy="34624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011409" y="4953093"/>
              <a:ext cx="372972" cy="34624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506590" y="4953093"/>
              <a:ext cx="372972" cy="346246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Minus 52"/>
            <p:cNvSpPr/>
            <p:nvPr/>
          </p:nvSpPr>
          <p:spPr>
            <a:xfrm>
              <a:off x="1075124" y="5277103"/>
              <a:ext cx="85704" cy="46061"/>
            </a:xfrm>
            <a:prstGeom prst="mathMinus">
              <a:avLst/>
            </a:prstGeom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Minus 53"/>
            <p:cNvSpPr/>
            <p:nvPr/>
          </p:nvSpPr>
          <p:spPr>
            <a:xfrm>
              <a:off x="1519517" y="5277103"/>
              <a:ext cx="85704" cy="46061"/>
            </a:xfrm>
            <a:prstGeom prst="mathMinus">
              <a:avLst/>
            </a:prstGeom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Minus 54"/>
            <p:cNvSpPr/>
            <p:nvPr/>
          </p:nvSpPr>
          <p:spPr>
            <a:xfrm>
              <a:off x="1957562" y="5277103"/>
              <a:ext cx="85704" cy="46061"/>
            </a:xfrm>
            <a:prstGeom prst="mathMinus">
              <a:avLst/>
            </a:prstGeom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Minus 55"/>
            <p:cNvSpPr/>
            <p:nvPr/>
          </p:nvSpPr>
          <p:spPr>
            <a:xfrm>
              <a:off x="2913007" y="5116687"/>
              <a:ext cx="85704" cy="46060"/>
            </a:xfrm>
            <a:prstGeom prst="mathMinus">
              <a:avLst/>
            </a:prstGeom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Minus 56"/>
            <p:cNvSpPr/>
            <p:nvPr/>
          </p:nvSpPr>
          <p:spPr>
            <a:xfrm>
              <a:off x="3416123" y="5116687"/>
              <a:ext cx="85704" cy="46060"/>
            </a:xfrm>
            <a:prstGeom prst="mathMinus">
              <a:avLst/>
            </a:prstGeom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5" name="Equal 44"/>
            <p:cNvSpPr/>
            <p:nvPr/>
          </p:nvSpPr>
          <p:spPr>
            <a:xfrm>
              <a:off x="2381322" y="5145276"/>
              <a:ext cx="157125" cy="179476"/>
            </a:xfrm>
            <a:prstGeom prst="mathEqual">
              <a:avLst/>
            </a:prstGeom>
            <a:solidFill>
              <a:srgbClr val="FF008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hangingPunct="1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3295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Fats continued…</a:t>
            </a:r>
          </a:p>
        </p:txBody>
      </p:sp>
      <p:sp>
        <p:nvSpPr>
          <p:cNvPr id="1638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657600" y="1371600"/>
            <a:ext cx="5181600" cy="5181600"/>
          </a:xfrm>
        </p:spPr>
        <p:txBody>
          <a:bodyPr/>
          <a:lstStyle/>
          <a:p>
            <a:pPr eaLnBrk="1" hangingPunct="1"/>
            <a:r>
              <a:rPr lang="en-US" altLang="en-US" sz="2600" smtClean="0"/>
              <a:t>Made of two kinds of molecules</a:t>
            </a:r>
          </a:p>
          <a:p>
            <a:pPr lvl="1" eaLnBrk="1" hangingPunct="1"/>
            <a:r>
              <a:rPr lang="en-US" altLang="en-US" sz="2400" smtClean="0"/>
              <a:t>Glycerol</a:t>
            </a:r>
          </a:p>
          <a:p>
            <a:pPr lvl="1" eaLnBrk="1" hangingPunct="1"/>
            <a:r>
              <a:rPr lang="en-US" altLang="en-US" sz="2400" smtClean="0"/>
              <a:t>Fatty acids</a:t>
            </a:r>
          </a:p>
          <a:p>
            <a:pPr eaLnBrk="1" hangingPunct="1"/>
            <a:r>
              <a:rPr lang="en-US" altLang="en-US" sz="2600" b="1" smtClean="0"/>
              <a:t>Saturated Fatty Acid:</a:t>
            </a:r>
          </a:p>
          <a:p>
            <a:pPr lvl="1" eaLnBrk="1" hangingPunct="1"/>
            <a:r>
              <a:rPr lang="en-US" altLang="en-US" sz="2400" smtClean="0"/>
              <a:t>Carbons joined by single bonds</a:t>
            </a:r>
          </a:p>
          <a:p>
            <a:pPr lvl="1" eaLnBrk="1" hangingPunct="1"/>
            <a:r>
              <a:rPr lang="en-US" altLang="en-US" sz="2400" smtClean="0"/>
              <a:t>Maximum H atoms 	</a:t>
            </a:r>
          </a:p>
          <a:p>
            <a:pPr eaLnBrk="1" hangingPunct="1"/>
            <a:r>
              <a:rPr lang="en-US" altLang="en-US" sz="2600" b="1" smtClean="0"/>
              <a:t>Unsaturated Fatty Acid:</a:t>
            </a:r>
            <a:r>
              <a:rPr lang="en-US" altLang="en-US" sz="2600" smtClean="0"/>
              <a:t> </a:t>
            </a:r>
          </a:p>
          <a:p>
            <a:pPr lvl="1" eaLnBrk="1" hangingPunct="1"/>
            <a:r>
              <a:rPr lang="en-US" altLang="en-US" sz="2400" smtClean="0"/>
              <a:t>At least one double bond between carbons in the fatty acid</a:t>
            </a:r>
          </a:p>
        </p:txBody>
      </p:sp>
      <p:pic>
        <p:nvPicPr>
          <p:cNvPr id="1638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25209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381000" y="5867400"/>
            <a:ext cx="350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/>
              <a:t>Campbell  Figure 3.8C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Phospholipids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86200" y="1371600"/>
            <a:ext cx="70104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Structurally similar to fats </a:t>
            </a:r>
          </a:p>
          <a:p>
            <a:pPr lvl="1" eaLnBrk="1" hangingPunct="1"/>
            <a:r>
              <a:rPr lang="en-US" altLang="en-US" smtClean="0"/>
              <a:t>Only has 2 fatty acids </a:t>
            </a:r>
          </a:p>
          <a:p>
            <a:pPr lvl="1" eaLnBrk="1" hangingPunct="1"/>
            <a:r>
              <a:rPr lang="en-US" altLang="en-US" smtClean="0"/>
              <a:t>1 phosphate group </a:t>
            </a:r>
          </a:p>
          <a:p>
            <a:pPr eaLnBrk="1" hangingPunct="1"/>
            <a:r>
              <a:rPr lang="en-US" altLang="en-US" smtClean="0"/>
              <a:t>Have </a:t>
            </a:r>
          </a:p>
          <a:p>
            <a:pPr lvl="1" eaLnBrk="1" hangingPunct="1"/>
            <a:r>
              <a:rPr lang="en-US" altLang="en-US" smtClean="0"/>
              <a:t>hydrophilic heads</a:t>
            </a:r>
          </a:p>
          <a:p>
            <a:pPr lvl="1" eaLnBrk="1" hangingPunct="1"/>
            <a:r>
              <a:rPr lang="en-US" altLang="en-US" smtClean="0"/>
              <a:t>Hydrophobic tails 	</a:t>
            </a:r>
          </a:p>
          <a:p>
            <a:pPr eaLnBrk="1" hangingPunct="1"/>
            <a:endParaRPr lang="en-US" altLang="en-US" b="1" smtClean="0"/>
          </a:p>
          <a:p>
            <a:pPr eaLnBrk="1" hangingPunct="1"/>
            <a:endParaRPr lang="en-US" altLang="en-US" smtClean="0"/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752600"/>
            <a:ext cx="4648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828800"/>
            <a:ext cx="4648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228600" y="6400800"/>
            <a:ext cx="426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/>
              <a:t>Campbell Figure 5.11A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Steroids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0104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Carbon Skeleton has:</a:t>
            </a:r>
          </a:p>
          <a:p>
            <a:pPr lvl="1" eaLnBrk="1" hangingPunct="1"/>
            <a:r>
              <a:rPr lang="en-US" altLang="en-US" smtClean="0"/>
              <a:t>Four interconnected rings</a:t>
            </a:r>
          </a:p>
          <a:p>
            <a:pPr lvl="1" eaLnBrk="1" hangingPunct="1"/>
            <a:r>
              <a:rPr lang="en-US" altLang="en-US" smtClean="0"/>
              <a:t>Different functional groups attached</a:t>
            </a:r>
          </a:p>
          <a:p>
            <a:pPr eaLnBrk="1" hangingPunct="1"/>
            <a:r>
              <a:rPr lang="en-US" altLang="en-US" b="1" smtClean="0"/>
              <a:t>Cholesterol</a:t>
            </a:r>
          </a:p>
          <a:p>
            <a:pPr lvl="1" eaLnBrk="1" hangingPunct="1"/>
            <a:r>
              <a:rPr lang="en-US" altLang="en-US" smtClean="0"/>
              <a:t>Molecule from which other steroids are made.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33147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28600" y="6400800"/>
            <a:ext cx="426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/>
              <a:t>Campbell Figure 3.9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Proteins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600200"/>
            <a:ext cx="7010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Macromolecules containing: C, H, O, 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Functions: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Structural support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Storage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Transport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Defense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Signaling from one part of an organism to another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2133600" y="457200"/>
            <a:ext cx="6553200" cy="1690688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Gill Sans" charset="0"/>
                <a:ea typeface="ＭＳ Ｐゴシック" charset="0"/>
              </a:rPr>
              <a:t>Proteins are chains of amino acids </a:t>
            </a:r>
            <a:r>
              <a:rPr lang="en-US" sz="4400" b="0" dirty="0"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rPr>
              <a:t/>
            </a:r>
            <a:br>
              <a:rPr lang="en-US" sz="4400" b="0" dirty="0"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rPr>
            </a:br>
            <a:r>
              <a:rPr lang="en-US" sz="4400" b="0" dirty="0"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rPr>
              <a:t> </a:t>
            </a:r>
            <a:endParaRPr lang="en-US" dirty="0">
              <a:latin typeface="Gill Sans" charset="0"/>
              <a:ea typeface="ＭＳ Ｐゴシック" charset="0"/>
            </a:endParaRPr>
          </a:p>
        </p:txBody>
      </p:sp>
      <p:pic>
        <p:nvPicPr>
          <p:cNvPr id="34818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286000"/>
            <a:ext cx="35623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839913"/>
            <a:ext cx="4783137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0937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6781800" cy="1690688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Gill Sans" charset="0"/>
                <a:ea typeface="ＭＳ Ｐゴシック" charset="0"/>
              </a:rPr>
              <a:t>The body uses 20 different kinds of amino </a:t>
            </a:r>
            <a:r>
              <a:rPr lang="en-US" dirty="0" smtClean="0">
                <a:latin typeface="Gill Sans" charset="0"/>
                <a:ea typeface="ＭＳ Ｐゴシック" charset="0"/>
              </a:rPr>
              <a:t>acids</a:t>
            </a:r>
            <a:r>
              <a:rPr lang="en-US" sz="4400" b="0" dirty="0"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rPr>
              <a:t/>
            </a:r>
            <a:br>
              <a:rPr lang="en-US" sz="4400" b="0" dirty="0"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rPr>
            </a:br>
            <a:endParaRPr lang="en-US" dirty="0">
              <a:latin typeface="Gill Sans" charset="0"/>
              <a:ea typeface="ＭＳ Ｐゴシック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1690688"/>
            <a:ext cx="41306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52663" y="5878513"/>
            <a:ext cx="53895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j-lt"/>
              </a:rPr>
              <a:t>Each amino acid has a different ‘R’ group</a:t>
            </a:r>
          </a:p>
        </p:txBody>
      </p:sp>
      <p:sp>
        <p:nvSpPr>
          <p:cNvPr id="4" name="Donut 3"/>
          <p:cNvSpPr/>
          <p:nvPr/>
        </p:nvSpPr>
        <p:spPr>
          <a:xfrm>
            <a:off x="3678238" y="4043363"/>
            <a:ext cx="1781175" cy="1820862"/>
          </a:xfrm>
          <a:prstGeom prst="donut">
            <a:avLst>
              <a:gd name="adj" fmla="val 5774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09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Monomers of Proteins are </a:t>
            </a:r>
            <a:br>
              <a:rPr lang="en-US" altLang="en-US" sz="3800" smtClean="0"/>
            </a:br>
            <a:r>
              <a:rPr lang="en-US" altLang="en-US" sz="3800" smtClean="0"/>
              <a:t>Amino Acids </a:t>
            </a:r>
            <a:br>
              <a:rPr lang="en-US" altLang="en-US" sz="3800" smtClean="0"/>
            </a:br>
            <a:r>
              <a:rPr lang="en-US" altLang="en-US" sz="2800" smtClean="0"/>
              <a:t>There are 20 kinds of Amino Acids</a:t>
            </a:r>
            <a:r>
              <a:rPr lang="en-US" altLang="en-US" sz="3800" smtClean="0"/>
              <a:t> </a:t>
            </a:r>
          </a:p>
        </p:txBody>
      </p:sp>
      <p:pic>
        <p:nvPicPr>
          <p:cNvPr id="2355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981200"/>
            <a:ext cx="7010400" cy="4114800"/>
          </a:xfrm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228600" y="6400800"/>
            <a:ext cx="426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/>
              <a:t>Campbell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-651033" y="3952527"/>
              <a:ext cx="83160" cy="37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663273" y="3940647"/>
                <a:ext cx="107280" cy="61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55575"/>
            <a:ext cx="7010400" cy="1527175"/>
          </a:xfrm>
        </p:spPr>
        <p:txBody>
          <a:bodyPr/>
          <a:lstStyle/>
          <a:p>
            <a:r>
              <a:rPr lang="en-US" dirty="0" smtClean="0"/>
              <a:t>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638300"/>
            <a:ext cx="4324350" cy="4114800"/>
          </a:xfrm>
        </p:spPr>
        <p:txBody>
          <a:bodyPr/>
          <a:lstStyle/>
          <a:p>
            <a:pPr algn="ctr"/>
            <a:r>
              <a:rPr lang="en-US" b="1" dirty="0" smtClean="0"/>
              <a:t>Covalent</a:t>
            </a:r>
            <a:r>
              <a:rPr lang="en-US" dirty="0" smtClean="0"/>
              <a:t>: </a:t>
            </a:r>
          </a:p>
          <a:p>
            <a:pPr lvl="1" algn="ctr"/>
            <a:r>
              <a:rPr lang="en-US" dirty="0" smtClean="0"/>
              <a:t>Sharing e-/Stronger</a:t>
            </a:r>
          </a:p>
          <a:p>
            <a:pPr algn="ctr"/>
            <a:r>
              <a:rPr lang="en-US" b="1" dirty="0"/>
              <a:t>Ionic:</a:t>
            </a:r>
          </a:p>
          <a:p>
            <a:pPr lvl="1" algn="ctr"/>
            <a:r>
              <a:rPr lang="en-US" dirty="0"/>
              <a:t>Transferring e-/Weak</a:t>
            </a:r>
          </a:p>
          <a:p>
            <a:pPr lvl="1" algn="ctr"/>
            <a:endParaRPr lang="en-US" dirty="0" smtClean="0"/>
          </a:p>
        </p:txBody>
      </p:sp>
      <p:pic>
        <p:nvPicPr>
          <p:cNvPr id="2050" name="Picture 2" descr="http://media.web.britannica.com/eb-media/04/96904-004-C880B85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0957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aviddarling.info/images/ionic_bondin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114800"/>
            <a:ext cx="4324349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343400" y="3505200"/>
            <a:ext cx="4800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dirty="0" smtClean="0"/>
              <a:t>Molecules/Compounds are formed through bonded atoms.</a:t>
            </a:r>
          </a:p>
          <a:p>
            <a:r>
              <a:rPr lang="en-US" dirty="0" smtClean="0"/>
              <a:t>Mixtures/solutions</a:t>
            </a:r>
          </a:p>
          <a:p>
            <a:pPr lvl="1"/>
            <a:r>
              <a:rPr lang="en-US" dirty="0" smtClean="0"/>
              <a:t>Solution=</a:t>
            </a:r>
            <a:r>
              <a:rPr lang="en-US" dirty="0" err="1" smtClean="0"/>
              <a:t>solvent+solute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23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6858000" cy="1690688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Gill Sans" charset="0"/>
                <a:ea typeface="ＭＳ Ｐゴシック" charset="0"/>
              </a:rPr>
              <a:t>The body can make some amino acids but not all</a:t>
            </a:r>
            <a:r>
              <a:rPr lang="en-US" sz="4400" b="0" dirty="0"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rPr>
              <a:t/>
            </a:r>
            <a:br>
              <a:rPr lang="en-US" sz="4400" b="0" dirty="0"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rPr>
            </a:br>
            <a:endParaRPr lang="en-US" dirty="0">
              <a:latin typeface="Gill Sans" charset="0"/>
              <a:ea typeface="ＭＳ Ｐゴシック" charset="0"/>
            </a:endParaRPr>
          </a:p>
        </p:txBody>
      </p:sp>
      <p:pic>
        <p:nvPicPr>
          <p:cNvPr id="368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347788"/>
            <a:ext cx="6534150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4539" y="5626100"/>
            <a:ext cx="66468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atin typeface="+mj-lt"/>
              </a:rPr>
              <a:t>Essential amino acids must be obtained from the diet</a:t>
            </a:r>
          </a:p>
        </p:txBody>
      </p:sp>
      <p:sp>
        <p:nvSpPr>
          <p:cNvPr id="2" name="Frame 1"/>
          <p:cNvSpPr/>
          <p:nvPr/>
        </p:nvSpPr>
        <p:spPr>
          <a:xfrm>
            <a:off x="1138238" y="1187450"/>
            <a:ext cx="2351087" cy="3922713"/>
          </a:xfrm>
          <a:prstGeom prst="frame">
            <a:avLst>
              <a:gd name="adj1" fmla="val 4049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977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0" y="-152400"/>
            <a:ext cx="7010400" cy="1527175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The Peptide Bond</a:t>
            </a:r>
          </a:p>
        </p:txBody>
      </p:sp>
      <p:sp>
        <p:nvSpPr>
          <p:cNvPr id="2457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143000"/>
            <a:ext cx="8534400" cy="4114800"/>
          </a:xfrm>
        </p:spPr>
        <p:txBody>
          <a:bodyPr/>
          <a:lstStyle/>
          <a:p>
            <a:pPr lvl="1" eaLnBrk="1" hangingPunct="1"/>
            <a:r>
              <a:rPr lang="en-US" altLang="en-US" sz="2400" dirty="0" smtClean="0"/>
              <a:t>Dehydration synthesis occurs between </a:t>
            </a:r>
          </a:p>
          <a:p>
            <a:pPr lvl="2" eaLnBrk="1" hangingPunct="1"/>
            <a:r>
              <a:rPr lang="en-US" altLang="en-US" sz="2000" dirty="0" smtClean="0"/>
              <a:t>A carboxyl group of one amino acid</a:t>
            </a:r>
          </a:p>
          <a:p>
            <a:pPr lvl="2" eaLnBrk="1" hangingPunct="1"/>
            <a:r>
              <a:rPr lang="en-US" altLang="en-US" sz="2000" dirty="0" smtClean="0"/>
              <a:t>Amino Group of another amino acid </a:t>
            </a:r>
          </a:p>
          <a:p>
            <a:pPr lvl="1" eaLnBrk="1" hangingPunct="1"/>
            <a:endParaRPr lang="en-US" altLang="en-US" sz="2400" dirty="0" smtClean="0"/>
          </a:p>
        </p:txBody>
      </p:sp>
      <p:pic>
        <p:nvPicPr>
          <p:cNvPr id="24580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0"/>
            <a:ext cx="9182100" cy="6273262"/>
          </a:xfrm>
          <a:noFill/>
        </p:spPr>
      </p:pic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228600" y="6400800"/>
            <a:ext cx="426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/>
              <a:t>Campbell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Nucleic Acids 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71800" y="1371600"/>
            <a:ext cx="5562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Macromolecules containing H, N, C &amp; 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Store &amp; transmit Genetic Info.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Two kinds: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DNA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RNA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Monomers: Nucleotides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Phosphate group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Nitrogenous Base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5- carbon sugar</a:t>
            </a:r>
          </a:p>
        </p:txBody>
      </p:sp>
      <p:pic>
        <p:nvPicPr>
          <p:cNvPr id="19460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5000"/>
            <a:ext cx="25146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48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28600"/>
            <a:ext cx="8839200" cy="5791200"/>
          </a:xfrm>
          <a:noFill/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228600" y="6400800"/>
            <a:ext cx="426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/>
              <a:t>Campbell Figure 3.16A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6934200" cy="1690688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Gill Sans" charset="0"/>
                <a:ea typeface="ＭＳ Ｐゴシック" charset="0"/>
              </a:rPr>
              <a:t>Micronutrients: Vitamins</a:t>
            </a:r>
          </a:p>
        </p:txBody>
      </p:sp>
      <p:pic>
        <p:nvPicPr>
          <p:cNvPr id="3993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423988"/>
            <a:ext cx="5386388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5489575" y="2073275"/>
            <a:ext cx="3487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Easily destroyed by cooking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86388" y="1868488"/>
            <a:ext cx="0" cy="12271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78450" y="3686175"/>
            <a:ext cx="0" cy="1919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42" name="TextBox 14"/>
          <p:cNvSpPr txBox="1">
            <a:spLocks noChangeArrowheads="1"/>
          </p:cNvSpPr>
          <p:nvPr/>
        </p:nvSpPr>
        <p:spPr bwMode="auto">
          <a:xfrm>
            <a:off x="5641975" y="4079875"/>
            <a:ext cx="3487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Can be stored in fat</a:t>
            </a:r>
          </a:p>
          <a:p>
            <a:pPr eaLnBrk="1" hangingPunct="1"/>
            <a:r>
              <a:rPr lang="en-US" b="1"/>
              <a:t>and become toxic.</a:t>
            </a:r>
          </a:p>
        </p:txBody>
      </p:sp>
    </p:spTree>
    <p:extLst>
      <p:ext uri="{BB962C8B-B14F-4D97-AF65-F5344CB8AC3E}">
        <p14:creationId xmlns:p14="http://schemas.microsoft.com/office/powerpoint/2010/main" val="1407774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651" y="1219177"/>
            <a:ext cx="191293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3041662"/>
            <a:ext cx="18240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16" y="4545013"/>
            <a:ext cx="1785938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1803400" y="304800"/>
            <a:ext cx="7239000" cy="7302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Gill Sans" charset="0"/>
                <a:ea typeface="ＭＳ Ｐゴシック" charset="0"/>
              </a:rPr>
              <a:t>Micronutrients: Minerals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4572000" cy="50419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spcBef>
                <a:spcPct val="0"/>
              </a:spcBef>
              <a:buSzPct val="125000"/>
              <a:buFont typeface="Calibri" charset="0"/>
              <a:buChar char="•"/>
            </a:pPr>
            <a:r>
              <a:rPr lang="en-US" u="sng" dirty="0"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Calcium </a:t>
            </a:r>
            <a:r>
              <a:rPr lang="en-US" dirty="0"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- Bone health, muscle contraction, nerve function</a:t>
            </a:r>
            <a:endParaRPr lang="en-US" dirty="0">
              <a:latin typeface="Calibri Bold" charset="0"/>
              <a:ea typeface="ヒラギノ角ゴ ProN W6" charset="0"/>
              <a:cs typeface="ヒラギノ角ゴ ProN W6" charset="0"/>
              <a:sym typeface="Calibri Bold" charset="0"/>
            </a:endParaRPr>
          </a:p>
          <a:p>
            <a:pPr lvl="1">
              <a:spcBef>
                <a:spcPts val="800"/>
              </a:spcBef>
              <a:buSzPct val="125000"/>
              <a:buFont typeface="Calibri" charset="0"/>
              <a:buChar char="•"/>
            </a:pPr>
            <a:endParaRPr lang="en-US" dirty="0">
              <a:latin typeface="Calibri Bold" charset="0"/>
              <a:ea typeface="ヒラギノ角ゴ ProN W6" charset="0"/>
              <a:cs typeface="ヒラギノ角ゴ ProN W6" charset="0"/>
              <a:sym typeface="Calibri Bold" charset="0"/>
            </a:endParaRPr>
          </a:p>
          <a:p>
            <a:pPr lvl="1">
              <a:spcBef>
                <a:spcPts val="800"/>
              </a:spcBef>
              <a:buSzPct val="125000"/>
              <a:buFont typeface="Calibri" charset="0"/>
              <a:buChar char="•"/>
            </a:pPr>
            <a:r>
              <a:rPr lang="en-US" u="sng" dirty="0"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Potassium</a:t>
            </a:r>
            <a:r>
              <a:rPr lang="en-US" dirty="0"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- Muscle contraction, nerve function </a:t>
            </a:r>
            <a:endParaRPr lang="en-US" dirty="0">
              <a:latin typeface="Calibri Bold" charset="0"/>
              <a:ea typeface="ヒラギノ角ゴ ProN W6" charset="0"/>
              <a:cs typeface="ヒラギノ角ゴ ProN W6" charset="0"/>
              <a:sym typeface="Calibri Bold" charset="0"/>
            </a:endParaRPr>
          </a:p>
          <a:p>
            <a:pPr lvl="1">
              <a:spcBef>
                <a:spcPts val="800"/>
              </a:spcBef>
              <a:buSzPct val="125000"/>
              <a:buFont typeface="Calibri" charset="0"/>
              <a:buChar char="•"/>
            </a:pPr>
            <a:endParaRPr lang="en-US" u="sng" dirty="0">
              <a:latin typeface="Calibri Bold" charset="0"/>
              <a:ea typeface="ヒラギノ角ゴ ProN W6" charset="0"/>
              <a:cs typeface="ヒラギノ角ゴ ProN W6" charset="0"/>
              <a:sym typeface="Calibri Bold" charset="0"/>
            </a:endParaRPr>
          </a:p>
          <a:p>
            <a:pPr lvl="1">
              <a:spcBef>
                <a:spcPts val="800"/>
              </a:spcBef>
              <a:buSzPct val="125000"/>
              <a:buFont typeface="Calibri" charset="0"/>
              <a:buChar char="•"/>
            </a:pPr>
            <a:r>
              <a:rPr lang="en-US" u="sng" dirty="0"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Sodium</a:t>
            </a:r>
            <a:r>
              <a:rPr lang="en-US" dirty="0"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-  Blood pressure and nerve function </a:t>
            </a:r>
            <a:endParaRPr lang="en-US" dirty="0">
              <a:latin typeface="Calibri Bold" charset="0"/>
              <a:ea typeface="ヒラギノ角ゴ ProN W6" charset="0"/>
              <a:cs typeface="ヒラギノ角ゴ ProN W6" charset="0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933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Polar Covalent molecule</a:t>
            </a:r>
          </a:p>
          <a:p>
            <a:r>
              <a:rPr lang="en-US" dirty="0" smtClean="0"/>
              <a:t>Hydrogen bonding attracts water molecules to one another</a:t>
            </a:r>
          </a:p>
          <a:p>
            <a:r>
              <a:rPr lang="en-US" dirty="0" smtClean="0"/>
              <a:t>Properties:</a:t>
            </a:r>
          </a:p>
          <a:p>
            <a:pPr lvl="1"/>
            <a:r>
              <a:rPr lang="en-US" dirty="0" smtClean="0"/>
              <a:t>Adhesion</a:t>
            </a:r>
          </a:p>
          <a:p>
            <a:pPr lvl="1"/>
            <a:r>
              <a:rPr lang="en-US" dirty="0" smtClean="0"/>
              <a:t>Cohesion</a:t>
            </a:r>
          </a:p>
          <a:p>
            <a:pPr lvl="1"/>
            <a:r>
              <a:rPr lang="en-US" dirty="0" smtClean="0"/>
              <a:t>Expands when frozen</a:t>
            </a:r>
          </a:p>
          <a:p>
            <a:pPr lvl="1"/>
            <a:r>
              <a:rPr lang="en-US" dirty="0" smtClean="0"/>
              <a:t>High heat capacity</a:t>
            </a:r>
          </a:p>
          <a:p>
            <a:pPr lvl="1"/>
            <a:r>
              <a:rPr lang="en-US" dirty="0" smtClean="0"/>
              <a:t>High vaporization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5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800600" y="685800"/>
            <a:ext cx="4343400" cy="67357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4400" b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CARBON</a:t>
            </a:r>
            <a:r>
              <a:rPr lang="en-US" altLang="en-US" sz="44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en-US" altLang="en-US" sz="2600" b="1" smtClean="0"/>
              <a:t>Carbon atoms are the most versatile building blocks</a:t>
            </a:r>
          </a:p>
          <a:p>
            <a:pPr eaLnBrk="1" hangingPunct="1">
              <a:defRPr/>
            </a:pPr>
            <a:r>
              <a:rPr lang="en-US" altLang="en-US" sz="2600" b="1" smtClean="0"/>
              <a:t>They have 4 valence electrons </a:t>
            </a:r>
          </a:p>
          <a:p>
            <a:pPr eaLnBrk="1" hangingPunct="1">
              <a:defRPr/>
            </a:pPr>
            <a:r>
              <a:rPr lang="en-US" altLang="en-US" sz="2600" b="1" smtClean="0"/>
              <a:t>Carbon skeletons are very diverse</a:t>
            </a:r>
          </a:p>
          <a:p>
            <a:pPr eaLnBrk="1" hangingPunct="1">
              <a:defRPr/>
            </a:pPr>
            <a:r>
              <a:rPr lang="en-US" altLang="en-US" sz="2600" b="1" smtClean="0"/>
              <a:t>Life’s molecular</a:t>
            </a:r>
            <a:br>
              <a:rPr lang="en-US" altLang="en-US" sz="2600" b="1" smtClean="0"/>
            </a:br>
            <a:r>
              <a:rPr lang="en-US" altLang="en-US" sz="2600" b="1" smtClean="0"/>
              <a:t>diversity is based on the properties of</a:t>
            </a:r>
            <a:br>
              <a:rPr lang="en-US" altLang="en-US" sz="2600" b="1" smtClean="0"/>
            </a:br>
            <a:r>
              <a:rPr lang="en-US" altLang="en-US" sz="2600" b="1" smtClean="0"/>
              <a:t>carbon.</a:t>
            </a:r>
            <a:br>
              <a:rPr lang="en-US" altLang="en-US" sz="2600" b="1" smtClean="0"/>
            </a:br>
            <a:endParaRPr lang="en-US" altLang="en-US" sz="2600" b="1" smtClean="0"/>
          </a:p>
        </p:txBody>
      </p:sp>
      <p:pic>
        <p:nvPicPr>
          <p:cNvPr id="410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67677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381000" y="6491288"/>
            <a:ext cx="426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/>
              <a:t>Campbell Figure 3.1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8153400" y="1828800"/>
            <a:ext cx="457200" cy="3276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GROUPS</a:t>
            </a: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76200"/>
            <a:ext cx="5730875" cy="715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28600" cy="685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FUNCTIONAL</a:t>
            </a:r>
            <a:br>
              <a:rPr lang="en-US" alt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sz="36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Macromolecules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7315200" cy="5105400"/>
          </a:xfrm>
        </p:spPr>
        <p:txBody>
          <a:bodyPr/>
          <a:lstStyle/>
          <a:p>
            <a:pPr eaLnBrk="1" hangingPunct="1"/>
            <a:r>
              <a:rPr lang="en-US" altLang="en-US" smtClean="0"/>
              <a:t>Giant molecules in living things made from 1000’s of smaller molecules.</a:t>
            </a:r>
          </a:p>
          <a:p>
            <a:pPr eaLnBrk="1" hangingPunct="1"/>
            <a:r>
              <a:rPr lang="en-US" altLang="en-US" smtClean="0"/>
              <a:t>Formed by the process of polymerization. </a:t>
            </a:r>
          </a:p>
          <a:p>
            <a:pPr lvl="1" eaLnBrk="1" hangingPunct="1"/>
            <a:r>
              <a:rPr lang="en-US" altLang="en-US" smtClean="0"/>
              <a:t>Small molecules called </a:t>
            </a:r>
            <a:r>
              <a:rPr lang="en-US" altLang="en-US" b="1" smtClean="0"/>
              <a:t>monomers </a:t>
            </a:r>
            <a:r>
              <a:rPr lang="en-US" altLang="en-US" smtClean="0"/>
              <a:t>are joined together to form</a:t>
            </a:r>
            <a:r>
              <a:rPr lang="en-US" altLang="en-US" b="1" smtClean="0"/>
              <a:t> polymers </a:t>
            </a:r>
            <a:endParaRPr lang="en-US" altLang="en-US" smtClean="0"/>
          </a:p>
          <a:p>
            <a:pPr lvl="2" eaLnBrk="1" hangingPunct="1"/>
            <a:r>
              <a:rPr lang="en-US" altLang="en-US" b="1" smtClean="0"/>
              <a:t>Dehydration Synthesis</a:t>
            </a:r>
          </a:p>
          <a:p>
            <a:pPr lvl="3" eaLnBrk="1" hangingPunct="1"/>
            <a:r>
              <a:rPr lang="en-US" altLang="en-US" smtClean="0"/>
              <a:t>2 molecules covalently bonded through the loss of a small molecule usually water. </a:t>
            </a:r>
          </a:p>
          <a:p>
            <a:pPr lvl="3" eaLnBrk="1" hangingPunct="1"/>
            <a:r>
              <a:rPr lang="en-US" altLang="en-US" smtClean="0"/>
              <a:t>1 molecule loses a –OH  the other loses an +H</a:t>
            </a:r>
          </a:p>
          <a:p>
            <a:pPr lvl="3" eaLnBrk="1" hangingPunct="1"/>
            <a:r>
              <a:rPr lang="en-US" altLang="en-US" smtClean="0"/>
              <a:t>Enzymes are necessary for the reaction to occur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Dehydration Synthesis</a:t>
            </a:r>
            <a:r>
              <a:rPr lang="en-US" altLang="en-US" smtClean="0"/>
              <a:t> </a:t>
            </a:r>
          </a:p>
        </p:txBody>
      </p:sp>
      <p:pic>
        <p:nvPicPr>
          <p:cNvPr id="7" name="Picture 2" descr="http://legacy.hopkinsville.kctcs.edu/instructors/Jason-Arnold/VLI/VLI/VLI818/M1SCINCE%20BIOCHEMMOLCULES/Modules/m1chem/f3-07a_synthesis_and_br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81529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467600" cy="15271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Hydrolysis</a:t>
            </a:r>
            <a:br>
              <a:rPr lang="en-US" altLang="en-US" sz="3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200" b="1" smtClean="0"/>
              <a:t>polymers are broken down into monomers</a:t>
            </a:r>
            <a:r>
              <a:rPr lang="en-US" altLang="en-US" sz="3200" smtClean="0"/>
              <a:t> </a:t>
            </a:r>
            <a:endParaRPr lang="en-US" altLang="en-US" sz="3800" smtClean="0"/>
          </a:p>
        </p:txBody>
      </p:sp>
      <p:pic>
        <p:nvPicPr>
          <p:cNvPr id="2050" name="Picture 2" descr="http://kel-tay-lii.wikispaces.com/file/view/the_hydrolysis_of_starch.jpg/296748480/480x330/the_hydrolysis_of_st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52550"/>
            <a:ext cx="775854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22579"/>
            <a:ext cx="3200400" cy="1527175"/>
          </a:xfrm>
        </p:spPr>
        <p:txBody>
          <a:bodyPr/>
          <a:lstStyle/>
          <a:p>
            <a:r>
              <a:rPr lang="en-US" dirty="0" smtClean="0"/>
              <a:t>Dehydration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vs.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Hydrolysis</a:t>
            </a:r>
            <a:endParaRPr lang="en-US" sz="2800" dirty="0"/>
          </a:p>
        </p:txBody>
      </p:sp>
      <p:pic>
        <p:nvPicPr>
          <p:cNvPr id="4" name="Picture 2" descr="http://www.mhhe.com/biosci/esp/2001_gbio/folder_structure/ce/m1/s5/assets/images/cem1s5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-1"/>
            <a:ext cx="5638800" cy="676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 bwMode="auto">
          <a:xfrm>
            <a:off x="1447800" y="1143000"/>
            <a:ext cx="1524000" cy="914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1447800" y="5067300"/>
            <a:ext cx="1524000" cy="838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356821"/>
      </p:ext>
    </p:extLst>
  </p:cSld>
  <p:clrMapOvr>
    <a:masterClrMapping/>
  </p:clrMapOvr>
</p:sld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D final colo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1534</TotalTime>
  <Words>660</Words>
  <Application>Microsoft Office PowerPoint</Application>
  <PresentationFormat>On-screen Show (4:3)</PresentationFormat>
  <Paragraphs>188</Paragraphs>
  <Slides>36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Echo</vt:lpstr>
      <vt:lpstr>MD final colors</vt:lpstr>
      <vt:lpstr> </vt:lpstr>
      <vt:lpstr>Atoms – The basic unit of matter</vt:lpstr>
      <vt:lpstr>Bonding</vt:lpstr>
      <vt:lpstr> </vt:lpstr>
      <vt:lpstr> GROUPS</vt:lpstr>
      <vt:lpstr>Macromolecules </vt:lpstr>
      <vt:lpstr>Dehydration Synthesis </vt:lpstr>
      <vt:lpstr>Hydrolysis polymers are broken down into monomers </vt:lpstr>
      <vt:lpstr>Dehydration   vs.   Hydrolysis</vt:lpstr>
      <vt:lpstr>Dehydration And Hydrolysis OPPOSITES</vt:lpstr>
      <vt:lpstr>Major groups of organic compounds found in living things </vt:lpstr>
      <vt:lpstr>Carbohydrates</vt:lpstr>
      <vt:lpstr>Carbohydrates are built from sugars (monosaccharides) </vt:lpstr>
      <vt:lpstr>Monosaccharides Carbohydrate monomers</vt:lpstr>
      <vt:lpstr>Disaccharides  Two monomers bonded together</vt:lpstr>
      <vt:lpstr>Most Common Disaccharide: SUCROSE  Table Sugar   Glucose + Fructose  </vt:lpstr>
      <vt:lpstr>Simple carbohydrates: Mono- and Disaccharides </vt:lpstr>
      <vt:lpstr>PowerPoint Presentation</vt:lpstr>
      <vt:lpstr>Complex carbohydrates: Polysaccharides </vt:lpstr>
      <vt:lpstr>Lipids: Fats, Oils &amp; Waxes</vt:lpstr>
      <vt:lpstr>Lipids are built from triglycerides</vt:lpstr>
      <vt:lpstr>Fatty acids can be saturated or unsaturated</vt:lpstr>
      <vt:lpstr>Fats continued…</vt:lpstr>
      <vt:lpstr>Phospholipids</vt:lpstr>
      <vt:lpstr>Steroids</vt:lpstr>
      <vt:lpstr>Proteins</vt:lpstr>
      <vt:lpstr>Proteins are chains of amino acids   </vt:lpstr>
      <vt:lpstr>The body uses 20 different kinds of amino acids </vt:lpstr>
      <vt:lpstr>Monomers of Proteins are  Amino Acids  There are 20 kinds of Amino Acids </vt:lpstr>
      <vt:lpstr>The body can make some amino acids but not all </vt:lpstr>
      <vt:lpstr>The Peptide Bond</vt:lpstr>
      <vt:lpstr>Nucleic Acids </vt:lpstr>
      <vt:lpstr>PowerPoint Presentation</vt:lpstr>
      <vt:lpstr>Micronutrients: Vitamins</vt:lpstr>
      <vt:lpstr>Micronutrients: Minerals</vt:lpstr>
      <vt:lpstr>Water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Schuette , Fiona</dc:creator>
  <cp:lastModifiedBy>Schuette , Fiona</cp:lastModifiedBy>
  <cp:revision>62</cp:revision>
  <cp:lastPrinted>2007-07-05T13:11:27Z</cp:lastPrinted>
  <dcterms:created xsi:type="dcterms:W3CDTF">2006-10-15T16:48:18Z</dcterms:created>
  <dcterms:modified xsi:type="dcterms:W3CDTF">2015-09-22T14:32:10Z</dcterms:modified>
</cp:coreProperties>
</file>