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E5C81-13AF-425E-81D4-94EBD2C62414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A57C0-94A5-42B2-8025-23211111F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7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D2BF1-2FC3-4863-BC1A-87E4DDDFB8F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EDE53-34BF-45B7-85F8-E0E2AA4FA1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D2BF1-2FC3-4863-BC1A-87E4DDDFB8F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EDE53-34BF-45B7-85F8-E0E2AA4FA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D2BF1-2FC3-4863-BC1A-87E4DDDFB8F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EDE53-34BF-45B7-85F8-E0E2AA4FA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D2BF1-2FC3-4863-BC1A-87E4DDDFB8F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EDE53-34BF-45B7-85F8-E0E2AA4FA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D2BF1-2FC3-4863-BC1A-87E4DDDFB8F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EDE53-34BF-45B7-85F8-E0E2AA4FA1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D2BF1-2FC3-4863-BC1A-87E4DDDFB8F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EDE53-34BF-45B7-85F8-E0E2AA4FA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D2BF1-2FC3-4863-BC1A-87E4DDDFB8F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EDE53-34BF-45B7-85F8-E0E2AA4FA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D2BF1-2FC3-4863-BC1A-87E4DDDFB8F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EDE53-34BF-45B7-85F8-E0E2AA4FA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D2BF1-2FC3-4863-BC1A-87E4DDDFB8F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EDE53-34BF-45B7-85F8-E0E2AA4FA12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D2BF1-2FC3-4863-BC1A-87E4DDDFB8F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EDE53-34BF-45B7-85F8-E0E2AA4FA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D2BF1-2FC3-4863-BC1A-87E4DDDFB8F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EDE53-34BF-45B7-85F8-E0E2AA4FA1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3CD2BF1-2FC3-4863-BC1A-87E4DDDFB8F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92EDE53-34BF-45B7-85F8-E0E2AA4FA12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highered.mcgraw-hill.com/sites/0072495855/student_view0/chapter2/animation__how_enzymes_work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Enzymes –  ‘catalytic proteins’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6640" cy="3657600"/>
          </a:xfrm>
        </p:spPr>
        <p:txBody>
          <a:bodyPr>
            <a:normAutofit/>
          </a:bodyPr>
          <a:lstStyle/>
          <a:p>
            <a:pPr algn="ctr">
              <a:lnSpc>
                <a:spcPct val="170000"/>
              </a:lnSpc>
            </a:pPr>
            <a:r>
              <a:rPr lang="en-US" sz="3200" dirty="0" smtClean="0"/>
              <a:t>What do enzymes do, and how?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39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320" y="0"/>
            <a:ext cx="7498080" cy="1143000"/>
          </a:xfrm>
        </p:spPr>
        <p:txBody>
          <a:bodyPr/>
          <a:lstStyle/>
          <a:p>
            <a:r>
              <a:rPr lang="en-US" dirty="0" smtClean="0"/>
              <a:t>Enzymes – what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8102" y="990600"/>
            <a:ext cx="749808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They are proteins.</a:t>
            </a:r>
          </a:p>
          <a:p>
            <a:r>
              <a:rPr lang="en-US" sz="2800" dirty="0" smtClean="0"/>
              <a:t>Each enzyme’s function is based on its shape and structure.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38400"/>
            <a:ext cx="7848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35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– What do they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Enzymes act as catalysts</a:t>
            </a:r>
          </a:p>
          <a:p>
            <a:r>
              <a:rPr lang="en-US" dirty="0" smtClean="0"/>
              <a:t>They </a:t>
            </a:r>
            <a:r>
              <a:rPr lang="en-US" dirty="0"/>
              <a:t>control chemical reactions in living organisms by lowering the activation energy required</a:t>
            </a:r>
            <a:r>
              <a:rPr lang="en-US" dirty="0" smtClean="0"/>
              <a:t>. (usually speeding the </a:t>
            </a:r>
            <a:r>
              <a:rPr lang="en-US" dirty="0" err="1" smtClean="0"/>
              <a:t>rxn</a:t>
            </a:r>
            <a:r>
              <a:rPr lang="en-US" dirty="0" smtClean="0"/>
              <a:t> up!)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real life examples:</a:t>
            </a:r>
          </a:p>
          <a:p>
            <a:pPr lvl="2"/>
            <a:r>
              <a:rPr lang="en-US" dirty="0" smtClean="0"/>
              <a:t>Digestion</a:t>
            </a:r>
            <a:r>
              <a:rPr lang="en-US" dirty="0"/>
              <a:t>, molecule production, storage/release of energy.</a:t>
            </a:r>
          </a:p>
          <a:p>
            <a:endParaRPr lang="en-US" dirty="0"/>
          </a:p>
          <a:p>
            <a:r>
              <a:rPr lang="en-US" dirty="0"/>
              <a:t>Enzymes are involved in nearly all metabolic processes.</a:t>
            </a:r>
          </a:p>
          <a:p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20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Substrates and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Enzymes allow </a:t>
            </a:r>
            <a:r>
              <a:rPr lang="en-US" b="1" dirty="0" smtClean="0"/>
              <a:t>substrates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chemically </a:t>
            </a:r>
            <a:r>
              <a:rPr lang="en-US" dirty="0"/>
              <a:t>change </a:t>
            </a:r>
            <a:r>
              <a:rPr lang="en-US" dirty="0" smtClean="0"/>
              <a:t>into </a:t>
            </a:r>
            <a:r>
              <a:rPr lang="en-US" b="1" dirty="0" smtClean="0"/>
              <a:t>products</a:t>
            </a:r>
            <a:r>
              <a:rPr lang="en-US" dirty="0" smtClean="0"/>
              <a:t>.</a:t>
            </a:r>
          </a:p>
          <a:p>
            <a:pPr marL="658368" lvl="2" indent="0">
              <a:buNone/>
            </a:pPr>
            <a:r>
              <a:rPr lang="en-US" dirty="0" smtClean="0"/>
              <a:t>                      Reactants </a:t>
            </a:r>
            <a:r>
              <a:rPr lang="en-US" dirty="0" smtClean="0">
                <a:sym typeface="Wingdings" panose="05000000000000000000" pitchFamily="2" charset="2"/>
              </a:rPr>
              <a:t> Products</a:t>
            </a:r>
          </a:p>
          <a:p>
            <a:pPr marL="658368" lvl="2" indent="0">
              <a:buNone/>
            </a:pPr>
            <a:endParaRPr lang="en-US" dirty="0" smtClean="0"/>
          </a:p>
          <a:p>
            <a:r>
              <a:rPr lang="en-US" dirty="0" smtClean="0"/>
              <a:t>Substrate – the ‘reactant’ (A in pic) </a:t>
            </a:r>
          </a:p>
          <a:p>
            <a:r>
              <a:rPr lang="en-US" dirty="0" smtClean="0"/>
              <a:t>Product – the result  (B in pic)</a:t>
            </a:r>
          </a:p>
          <a:p>
            <a:pPr lvl="6"/>
            <a:endParaRPr lang="en-US" u="sng" dirty="0"/>
          </a:p>
          <a:p>
            <a:pPr marL="82296" indent="0">
              <a:buNone/>
            </a:pPr>
            <a:endParaRPr lang="en-US" u="sng" dirty="0"/>
          </a:p>
          <a:p>
            <a:endParaRPr lang="en-US" dirty="0"/>
          </a:p>
        </p:txBody>
      </p:sp>
      <p:pic>
        <p:nvPicPr>
          <p:cNvPr id="1026" name="Picture 2" descr="http://www.chem.ufl.edu/~itl/4411/matter/FG14_01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495800"/>
            <a:ext cx="35433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81600" y="4488873"/>
            <a:ext cx="396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Enzymes will lower the </a:t>
            </a:r>
            <a:r>
              <a:rPr lang="en-US" sz="2800" u="sng" dirty="0" smtClean="0"/>
              <a:t>energy required </a:t>
            </a:r>
            <a:r>
              <a:rPr lang="en-US" sz="2800" dirty="0" smtClean="0"/>
              <a:t>to START a reaction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(aka activation energy)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20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45" y="838200"/>
            <a:ext cx="7848600" cy="3480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5418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Lock-and-Key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419600"/>
            <a:ext cx="7498080" cy="1828800"/>
          </a:xfrm>
        </p:spPr>
        <p:txBody>
          <a:bodyPr/>
          <a:lstStyle/>
          <a:p>
            <a:r>
              <a:rPr lang="en-US" dirty="0" smtClean="0"/>
              <a:t>Enzymes bind to their substrate like a lock fits with its key</a:t>
            </a:r>
          </a:p>
          <a:p>
            <a:r>
              <a:rPr lang="en-US" dirty="0" smtClean="0"/>
              <a:t>The binding site = the ‘active site’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1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and </a:t>
            </a:r>
            <a:r>
              <a:rPr lang="en-US" smtClean="0"/>
              <a:t>a video clip!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http://highered.mcgraw-hill.com/sites/0072495855/student_view0/chapter2/animation__</a:t>
            </a:r>
            <a:r>
              <a:rPr lang="en-US" dirty="0" smtClean="0">
                <a:hlinkClick r:id="rId2"/>
              </a:rPr>
              <a:t>how_enzymes_work.html</a:t>
            </a:r>
            <a:endParaRPr lang="en-US" dirty="0" smtClean="0"/>
          </a:p>
          <a:p>
            <a:r>
              <a:rPr lang="en-US" dirty="0" smtClean="0"/>
              <a:t>Generally, enzymes work with specific </a:t>
            </a:r>
            <a:r>
              <a:rPr lang="en-US" dirty="0" smtClean="0"/>
              <a:t>substrates.  EXAMPLES:</a:t>
            </a:r>
            <a:endParaRPr lang="en-US" dirty="0" smtClean="0"/>
          </a:p>
          <a:p>
            <a:pPr lvl="1"/>
            <a:r>
              <a:rPr lang="en-US" dirty="0" smtClean="0"/>
              <a:t>Lactase – </a:t>
            </a:r>
            <a:r>
              <a:rPr lang="en-US" dirty="0" smtClean="0"/>
              <a:t>catalyzes breakdown of </a:t>
            </a:r>
            <a:r>
              <a:rPr lang="en-US" dirty="0" smtClean="0"/>
              <a:t>lactose</a:t>
            </a:r>
          </a:p>
          <a:p>
            <a:pPr lvl="1"/>
            <a:r>
              <a:rPr lang="en-US" dirty="0" smtClean="0"/>
              <a:t>Lipase - lipids</a:t>
            </a:r>
          </a:p>
          <a:p>
            <a:pPr lvl="1"/>
            <a:r>
              <a:rPr lang="en-US" dirty="0" smtClean="0"/>
              <a:t>Peptidase – peptide bonds in proteins</a:t>
            </a:r>
            <a:endParaRPr lang="en-US" dirty="0" smtClean="0"/>
          </a:p>
          <a:p>
            <a:pPr lvl="1"/>
            <a:r>
              <a:rPr lang="en-US" dirty="0" smtClean="0"/>
              <a:t>Catalase – hydrogen peroxide</a:t>
            </a:r>
          </a:p>
          <a:p>
            <a:r>
              <a:rPr lang="en-US" dirty="0" smtClean="0"/>
              <a:t>Enzymes are REUSEABLE (over and over…)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8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Denatured 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6717792" cy="4876800"/>
          </a:xfrm>
        </p:spPr>
        <p:txBody>
          <a:bodyPr/>
          <a:lstStyle/>
          <a:p>
            <a:r>
              <a:rPr lang="en-US" dirty="0" smtClean="0"/>
              <a:t>Enzymes work </a:t>
            </a:r>
            <a:r>
              <a:rPr lang="en-US" b="1" u="sng" dirty="0" smtClean="0">
                <a:solidFill>
                  <a:srgbClr val="FF0000"/>
                </a:solidFill>
              </a:rPr>
              <a:t>unless</a:t>
            </a:r>
            <a:r>
              <a:rPr lang="en-US" dirty="0" smtClean="0"/>
              <a:t> exposed to:</a:t>
            </a:r>
          </a:p>
          <a:p>
            <a:pPr lvl="1"/>
            <a:r>
              <a:rPr lang="en-US" dirty="0" smtClean="0"/>
              <a:t>Extreme </a:t>
            </a:r>
            <a:r>
              <a:rPr lang="en-US" dirty="0" smtClean="0"/>
              <a:t>temperatures</a:t>
            </a:r>
            <a:endParaRPr lang="en-US" dirty="0" smtClean="0"/>
          </a:p>
          <a:p>
            <a:pPr lvl="1"/>
            <a:r>
              <a:rPr lang="en-US" dirty="0" smtClean="0"/>
              <a:t>Extreme pH (acidic or basic)</a:t>
            </a:r>
          </a:p>
          <a:p>
            <a:pPr lvl="1"/>
            <a:r>
              <a:rPr lang="en-US" dirty="0" smtClean="0"/>
              <a:t>Interfering chemicals</a:t>
            </a:r>
          </a:p>
          <a:p>
            <a:r>
              <a:rPr lang="en-US" dirty="0" smtClean="0"/>
              <a:t>They become ‘denatured’: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563" y="2971800"/>
            <a:ext cx="3345957" cy="3352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9927" y="3810000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 change in shape that prohibits an enzyme from binding with substrate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Result: no reaction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985080" y="2325469"/>
            <a:ext cx="3158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eggs, once cooked, have had their proteins denatured.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6164490"/>
            <a:ext cx="4056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paper clips represent the changes in shape that occurs during denaturing.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29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593" y="-34636"/>
            <a:ext cx="7498080" cy="796636"/>
          </a:xfrm>
        </p:spPr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A measure of acidity or basicity (alkalinity)</a:t>
            </a:r>
          </a:p>
          <a:p>
            <a:r>
              <a:rPr lang="en-US" sz="3000" dirty="0" smtClean="0"/>
              <a:t>Cell environments must maintain a safe pH balance for proper functions especially enzyme function!)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0-14 scale  </a:t>
            </a:r>
          </a:p>
          <a:p>
            <a:r>
              <a:rPr lang="en-US" dirty="0" smtClean="0"/>
              <a:t>0-7 acid</a:t>
            </a:r>
          </a:p>
          <a:p>
            <a:r>
              <a:rPr lang="en-US" dirty="0" smtClean="0"/>
              <a:t>7-14 base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water.usgs.gov/edu/graphics/phdiagr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90800"/>
            <a:ext cx="5749636" cy="4232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45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779</TotalTime>
  <Words>309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Enzymes –  ‘catalytic proteins’</vt:lpstr>
      <vt:lpstr>Enzymes – what are they?</vt:lpstr>
      <vt:lpstr>Function – What do they do?</vt:lpstr>
      <vt:lpstr>Substrates and Products</vt:lpstr>
      <vt:lpstr>The Lock-and-Key Analogy</vt:lpstr>
      <vt:lpstr>Examples and a video clip!</vt:lpstr>
      <vt:lpstr>Denatured Enzymes</vt:lpstr>
      <vt:lpstr>pH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Schuette , Fiona</dc:creator>
  <cp:lastModifiedBy>Schuette , Fiona</cp:lastModifiedBy>
  <cp:revision>20</cp:revision>
  <cp:lastPrinted>2014-10-21T18:39:28Z</cp:lastPrinted>
  <dcterms:created xsi:type="dcterms:W3CDTF">2013-10-08T11:55:30Z</dcterms:created>
  <dcterms:modified xsi:type="dcterms:W3CDTF">2015-10-14T13:08:28Z</dcterms:modified>
</cp:coreProperties>
</file>