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60" r:id="rId4"/>
    <p:sldId id="264" r:id="rId5"/>
    <p:sldId id="259" r:id="rId6"/>
    <p:sldId id="265" r:id="rId7"/>
    <p:sldId id="261" r:id="rId8"/>
    <p:sldId id="258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01650-7ABF-47E0-80B9-31A0C9269304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E49C7-5CD1-40B7-8C10-1B94B4F60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5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situ</a:t>
            </a:r>
            <a:r>
              <a:rPr lang="en-US" baseline="0" dirty="0" smtClean="0"/>
              <a:t> – it is localized and has not invaded surrounding tissues.</a:t>
            </a:r>
          </a:p>
          <a:p>
            <a:r>
              <a:rPr lang="en-US" baseline="0" dirty="0" smtClean="0"/>
              <a:t>Malignant or invasive cancers have spread through various means to surrounding tissues and deprive them of nutrients, thus harming tissues.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E49C7-5CD1-40B7-8C10-1B94B4F60F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39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Stage I: to find a safe dosage,</a:t>
            </a:r>
            <a:r>
              <a:rPr lang="en-US" baseline="0" dirty="0" smtClean="0"/>
              <a:t> how to administer the dosage, and how it affects the body</a:t>
            </a:r>
          </a:p>
          <a:p>
            <a:r>
              <a:rPr lang="en-US" baseline="0" dirty="0" smtClean="0"/>
              <a:t>Stage II:  to explore how the treatment effects a certain cancer, further see how it affects the body</a:t>
            </a:r>
          </a:p>
          <a:p>
            <a:r>
              <a:rPr lang="en-US" baseline="0" dirty="0" smtClean="0"/>
              <a:t>Stage III:  explore how the treatment compares to current treatments for cancer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E49C7-5CD1-40B7-8C10-1B94B4F60F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6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7A25E-F0C4-4A5D-928E-D652319599C5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4E30-517E-4B0D-A4A6-E04FCBE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7A25E-F0C4-4A5D-928E-D652319599C5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4E30-517E-4B0D-A4A6-E04FCBE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7A25E-F0C4-4A5D-928E-D652319599C5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4E30-517E-4B0D-A4A6-E04FCBE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7A25E-F0C4-4A5D-928E-D652319599C5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4E30-517E-4B0D-A4A6-E04FCBE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7A25E-F0C4-4A5D-928E-D652319599C5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4E30-517E-4B0D-A4A6-E04FCBE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7A25E-F0C4-4A5D-928E-D652319599C5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4E30-517E-4B0D-A4A6-E04FCBE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7A25E-F0C4-4A5D-928E-D652319599C5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4E30-517E-4B0D-A4A6-E04FCBE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7A25E-F0C4-4A5D-928E-D652319599C5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4E30-517E-4B0D-A4A6-E04FCBE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7A25E-F0C4-4A5D-928E-D652319599C5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4E30-517E-4B0D-A4A6-E04FCBE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7A25E-F0C4-4A5D-928E-D652319599C5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4E30-517E-4B0D-A4A6-E04FCBE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7A25E-F0C4-4A5D-928E-D652319599C5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4E30-517E-4B0D-A4A6-E04FCBE98EB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07A25E-F0C4-4A5D-928E-D652319599C5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E44E30-517E-4B0D-A4A6-E04FCBE98E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Clinical Trails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Stage I</a:t>
            </a:r>
          </a:p>
          <a:p>
            <a:r>
              <a:rPr lang="en-US" dirty="0" smtClean="0"/>
              <a:t>Stage II</a:t>
            </a:r>
          </a:p>
          <a:p>
            <a:r>
              <a:rPr lang="en-US" dirty="0" smtClean="0"/>
              <a:t>Stage III</a:t>
            </a:r>
          </a:p>
          <a:p>
            <a:endParaRPr lang="en-US" dirty="0"/>
          </a:p>
          <a:p>
            <a:r>
              <a:rPr lang="en-US" dirty="0" smtClean="0"/>
              <a:t>Reasons for trails:</a:t>
            </a:r>
          </a:p>
          <a:p>
            <a:pPr lvl="1"/>
            <a:r>
              <a:rPr lang="en-US" dirty="0" smtClean="0"/>
              <a:t>treatment options</a:t>
            </a:r>
          </a:p>
          <a:p>
            <a:pPr lvl="1"/>
            <a:r>
              <a:rPr lang="en-US" dirty="0" smtClean="0"/>
              <a:t>identification and diagnosis</a:t>
            </a:r>
            <a:endParaRPr lang="en-US" dirty="0"/>
          </a:p>
          <a:p>
            <a:pPr lvl="1"/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management of symptoms </a:t>
            </a:r>
          </a:p>
          <a:p>
            <a:pPr lvl="1"/>
            <a:r>
              <a:rPr lang="en-US" dirty="0" smtClean="0"/>
              <a:t>Management of treatment side effects</a:t>
            </a:r>
            <a:endParaRPr lang="en-US" dirty="0"/>
          </a:p>
        </p:txBody>
      </p:sp>
      <p:pic>
        <p:nvPicPr>
          <p:cNvPr id="5122" name="Picture 2" descr="http://neurosciences.ucsd.edu/centers/huntingtons-disease/PublishingImages/TrialSt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-13855"/>
            <a:ext cx="5486400" cy="232902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20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2-3 sentences for each question.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cancer?  Hint: In what way could it involve the cell cycle?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can we consider </a:t>
            </a:r>
            <a:r>
              <a:rPr lang="en-US" dirty="0" smtClean="0"/>
              <a:t>cancer </a:t>
            </a:r>
            <a:r>
              <a:rPr lang="en-US" dirty="0"/>
              <a:t>a genetic </a:t>
            </a:r>
            <a:br>
              <a:rPr lang="en-US" dirty="0"/>
            </a:br>
            <a:r>
              <a:rPr lang="en-US" dirty="0"/>
              <a:t>disease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/>
              <a:t>What </a:t>
            </a:r>
            <a:r>
              <a:rPr lang="en-US" dirty="0" smtClean="0"/>
              <a:t>factors affect </a:t>
            </a:r>
            <a:r>
              <a:rPr lang="en-US" dirty="0"/>
              <a:t>the likelihood </a:t>
            </a:r>
            <a:r>
              <a:rPr lang="en-US" dirty="0" smtClean="0"/>
              <a:t>of developing </a:t>
            </a:r>
            <a:r>
              <a:rPr lang="en-US" dirty="0"/>
              <a:t>cancer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How is cancer fought and treated?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75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cancer?  Hint: In what way could it involve the cell cycle?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ricochetscience.com/wp-content/uploads/2013/05/cell_cycl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34636"/>
            <a:ext cx="7562273" cy="453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6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Times New Roman - 29"/>
              </a:rPr>
              <a:t>Contact </a:t>
            </a:r>
            <a:r>
              <a:rPr lang="en-US" altLang="en-US" dirty="0" smtClean="0">
                <a:solidFill>
                  <a:srgbClr val="000000"/>
                </a:solidFill>
                <a:latin typeface="Times New Roman - 29"/>
              </a:rPr>
              <a:t>inhibition fails to limit growth in cancerous cells.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Normally, cells in a petri dish will growth until limited by space:</a:t>
            </a:r>
            <a:endParaRPr lang="en-US" dirty="0"/>
          </a:p>
        </p:txBody>
      </p:sp>
      <p:pic>
        <p:nvPicPr>
          <p:cNvPr id="4" name="Picture 2" descr="imag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08" y="1676400"/>
            <a:ext cx="7820025" cy="278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36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5" y="4165213"/>
            <a:ext cx="8564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Various Stages of Development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cancervic.org.au/images/CISS/cancer-types/cancer-beginn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388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4800600"/>
            <a:ext cx="8686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Mutation    proliferation    survival/invasion    </a:t>
            </a:r>
            <a:r>
              <a:rPr lang="en-US" sz="2200" dirty="0" smtClean="0"/>
              <a:t>metastasis</a:t>
            </a:r>
          </a:p>
          <a:p>
            <a:endParaRPr lang="en-US" sz="2200" dirty="0" smtClean="0"/>
          </a:p>
          <a:p>
            <a:r>
              <a:rPr lang="en-US" sz="2200" dirty="0" smtClean="0"/>
              <a:t>ONCOGENES – causes cancerous growth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0749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660" y="4038600"/>
            <a:ext cx="8183880" cy="1905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Describe (2-3 sentences) how tumor A and its surrounding blood vessels is different from tumor B.  What might these differences suggest?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657600"/>
            <a:ext cx="8183880" cy="10607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Tumor A				Tumor B</a:t>
            </a:r>
            <a:endParaRPr lang="en-US" dirty="0"/>
          </a:p>
        </p:txBody>
      </p:sp>
      <p:pic>
        <p:nvPicPr>
          <p:cNvPr id="4" name="Picture 3" descr="imag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667" y="6927"/>
            <a:ext cx="4766116" cy="3726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image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7"/>
            <a:ext cx="4600600" cy="3726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42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consider cancer a </a:t>
            </a:r>
            <a:r>
              <a:rPr lang="en-US" dirty="0" smtClean="0"/>
              <a:t>genetic disease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s://ctemsscience.wikispaces.com/file/view/7th%3B_Ch._5_Graphic%3B_Gene_Mutations.jpg/175786419/800x544/7th%3B_Ch._5_Graphic%3B_Gene_Muta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09600"/>
            <a:ext cx="7602970" cy="517687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0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factors affect the likelihood of developing cancer?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346448"/>
          </a:xfrm>
        </p:spPr>
        <p:txBody>
          <a:bodyPr numCol="2"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Radiation therapy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Atomic blasts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Nuclear power plants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Radon found in indoor air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Radon found in outdoor air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Food irradiation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UV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Electric blankets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TV</a:t>
            </a:r>
          </a:p>
          <a:p>
            <a:pPr>
              <a:lnSpc>
                <a:spcPct val="80000"/>
              </a:lnSpc>
            </a:pPr>
            <a:r>
              <a:rPr lang="en-US" altLang="en-US" dirty="0" err="1"/>
              <a:t>Powerlines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Computer screens</a:t>
            </a:r>
          </a:p>
          <a:p>
            <a:pPr>
              <a:lnSpc>
                <a:spcPct val="80000"/>
              </a:lnSpc>
            </a:pPr>
            <a:r>
              <a:rPr lang="en-US" altLang="en-US" dirty="0" err="1"/>
              <a:t>Lightbulbs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Radar guns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Cell Phones</a:t>
            </a:r>
          </a:p>
          <a:p>
            <a:pPr>
              <a:lnSpc>
                <a:spcPct val="80000"/>
              </a:lnSpc>
            </a:pPr>
            <a:r>
              <a:rPr lang="en-US" altLang="en-US" dirty="0" err="1"/>
              <a:t>Mircrowaves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err="1"/>
              <a:t>Nutrasweet</a:t>
            </a:r>
            <a:r>
              <a:rPr lang="en-US" altLang="en-US" dirty="0"/>
              <a:t> (Aspartame)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High fat diet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Obesity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is cancer fought and treated?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Surgery</a:t>
            </a:r>
          </a:p>
          <a:p>
            <a:endParaRPr lang="en-US" dirty="0" smtClean="0"/>
          </a:p>
          <a:p>
            <a:r>
              <a:rPr lang="en-US" dirty="0" smtClean="0"/>
              <a:t>Radiation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Chemotherapy</a:t>
            </a:r>
          </a:p>
          <a:p>
            <a:endParaRPr lang="en-US" dirty="0" smtClean="0"/>
          </a:p>
          <a:p>
            <a:r>
              <a:rPr lang="en-US" dirty="0" smtClean="0"/>
              <a:t>Anti-</a:t>
            </a:r>
            <a:r>
              <a:rPr lang="en-US" dirty="0" err="1" smtClean="0"/>
              <a:t>angiogenic</a:t>
            </a:r>
            <a:r>
              <a:rPr lang="en-US" dirty="0" smtClean="0"/>
              <a:t> drugs</a:t>
            </a:r>
          </a:p>
          <a:p>
            <a:endParaRPr lang="en-US" dirty="0" smtClean="0"/>
          </a:p>
          <a:p>
            <a:r>
              <a:rPr lang="en-US" dirty="0" smtClean="0"/>
              <a:t>Anti-metastatic drugs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0"/>
            <a:ext cx="5257800" cy="2954383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20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232</TotalTime>
  <Words>300</Words>
  <Application>Microsoft Office PowerPoint</Application>
  <PresentationFormat>On-screen Show (4:3)</PresentationFormat>
  <Paragraphs>66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Cancer</vt:lpstr>
      <vt:lpstr>Write 2-3 sentences for each question.</vt:lpstr>
      <vt:lpstr>What is cancer?  Hint: In what way could it involve the cell cycle? </vt:lpstr>
      <vt:lpstr>Contact inhibition fails to limit growth in cancerous cells.</vt:lpstr>
      <vt:lpstr>Various Stages of Development </vt:lpstr>
      <vt:lpstr>Describe (2-3 sentences) how tumor A and its surrounding blood vessels is different from tumor B.  What might these differences suggest?</vt:lpstr>
      <vt:lpstr>How can we consider cancer a genetic disease? </vt:lpstr>
      <vt:lpstr>What factors affect the likelihood of developing cancer?</vt:lpstr>
      <vt:lpstr>How is cancer fought and treated? </vt:lpstr>
      <vt:lpstr>Clinical Trails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</dc:title>
  <dc:creator>Schuette , Fiona</dc:creator>
  <cp:lastModifiedBy>Schuette , Fiona</cp:lastModifiedBy>
  <cp:revision>8</cp:revision>
  <dcterms:created xsi:type="dcterms:W3CDTF">2014-06-03T12:14:40Z</dcterms:created>
  <dcterms:modified xsi:type="dcterms:W3CDTF">2014-06-04T14:48:02Z</dcterms:modified>
</cp:coreProperties>
</file>